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2"/>
  </p:sldMasterIdLst>
  <p:notesMasterIdLst>
    <p:notesMasterId r:id="rId108"/>
  </p:notesMasterIdLst>
  <p:sldIdLst>
    <p:sldId id="326" r:id="rId3"/>
    <p:sldId id="259" r:id="rId4"/>
    <p:sldId id="463" r:id="rId5"/>
    <p:sldId id="464" r:id="rId6"/>
    <p:sldId id="465" r:id="rId7"/>
    <p:sldId id="466" r:id="rId8"/>
    <p:sldId id="467" r:id="rId9"/>
    <p:sldId id="468" r:id="rId10"/>
    <p:sldId id="469" r:id="rId11"/>
    <p:sldId id="470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80" r:id="rId21"/>
    <p:sldId id="481" r:id="rId22"/>
    <p:sldId id="496" r:id="rId23"/>
    <p:sldId id="482" r:id="rId24"/>
    <p:sldId id="495" r:id="rId25"/>
    <p:sldId id="483" r:id="rId26"/>
    <p:sldId id="484" r:id="rId27"/>
    <p:sldId id="485" r:id="rId28"/>
    <p:sldId id="486" r:id="rId29"/>
    <p:sldId id="487" r:id="rId30"/>
    <p:sldId id="488" r:id="rId31"/>
    <p:sldId id="258" r:id="rId32"/>
    <p:sldId id="260" r:id="rId33"/>
    <p:sldId id="405" r:id="rId34"/>
    <p:sldId id="261" r:id="rId35"/>
    <p:sldId id="522" r:id="rId36"/>
    <p:sldId id="262" r:id="rId37"/>
    <p:sldId id="407" r:id="rId38"/>
    <p:sldId id="408" r:id="rId39"/>
    <p:sldId id="409" r:id="rId40"/>
    <p:sldId id="410" r:id="rId41"/>
    <p:sldId id="411" r:id="rId42"/>
    <p:sldId id="519" r:id="rId43"/>
    <p:sldId id="520" r:id="rId44"/>
    <p:sldId id="412" r:id="rId45"/>
    <p:sldId id="413" r:id="rId46"/>
    <p:sldId id="523" r:id="rId47"/>
    <p:sldId id="422" r:id="rId48"/>
    <p:sldId id="423" r:id="rId49"/>
    <p:sldId id="489" r:id="rId50"/>
    <p:sldId id="424" r:id="rId51"/>
    <p:sldId id="427" r:id="rId52"/>
    <p:sldId id="425" r:id="rId53"/>
    <p:sldId id="491" r:id="rId54"/>
    <p:sldId id="492" r:id="rId55"/>
    <p:sldId id="521" r:id="rId56"/>
    <p:sldId id="493" r:id="rId57"/>
    <p:sldId id="494" r:id="rId58"/>
    <p:sldId id="428" r:id="rId59"/>
    <p:sldId id="429" r:id="rId60"/>
    <p:sldId id="430" r:id="rId61"/>
    <p:sldId id="497" r:id="rId62"/>
    <p:sldId id="431" r:id="rId63"/>
    <p:sldId id="498" r:id="rId64"/>
    <p:sldId id="499" r:id="rId65"/>
    <p:sldId id="500" r:id="rId66"/>
    <p:sldId id="432" r:id="rId67"/>
    <p:sldId id="501" r:id="rId68"/>
    <p:sldId id="436" r:id="rId69"/>
    <p:sldId id="437" r:id="rId70"/>
    <p:sldId id="438" r:id="rId71"/>
    <p:sldId id="439" r:id="rId72"/>
    <p:sldId id="504" r:id="rId73"/>
    <p:sldId id="505" r:id="rId74"/>
    <p:sldId id="441" r:id="rId75"/>
    <p:sldId id="506" r:id="rId76"/>
    <p:sldId id="440" r:id="rId77"/>
    <p:sldId id="507" r:id="rId78"/>
    <p:sldId id="508" r:id="rId79"/>
    <p:sldId id="509" r:id="rId80"/>
    <p:sldId id="442" r:id="rId81"/>
    <p:sldId id="443" r:id="rId82"/>
    <p:sldId id="502" r:id="rId83"/>
    <p:sldId id="524" r:id="rId84"/>
    <p:sldId id="525" r:id="rId85"/>
    <p:sldId id="526" r:id="rId86"/>
    <p:sldId id="527" r:id="rId87"/>
    <p:sldId id="528" r:id="rId88"/>
    <p:sldId id="444" r:id="rId89"/>
    <p:sldId id="510" r:id="rId90"/>
    <p:sldId id="518" r:id="rId91"/>
    <p:sldId id="512" r:id="rId92"/>
    <p:sldId id="529" r:id="rId93"/>
    <p:sldId id="530" r:id="rId94"/>
    <p:sldId id="531" r:id="rId95"/>
    <p:sldId id="532" r:id="rId96"/>
    <p:sldId id="533" r:id="rId97"/>
    <p:sldId id="534" r:id="rId98"/>
    <p:sldId id="535" r:id="rId99"/>
    <p:sldId id="515" r:id="rId100"/>
    <p:sldId id="511" r:id="rId101"/>
    <p:sldId id="517" r:id="rId102"/>
    <p:sldId id="516" r:id="rId103"/>
    <p:sldId id="513" r:id="rId104"/>
    <p:sldId id="514" r:id="rId105"/>
    <p:sldId id="536" r:id="rId106"/>
    <p:sldId id="385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07" autoAdjust="0"/>
  </p:normalViewPr>
  <p:slideViewPr>
    <p:cSldViewPr snapToGrid="0">
      <p:cViewPr varScale="1">
        <p:scale>
          <a:sx n="85" d="100"/>
          <a:sy n="85" d="100"/>
        </p:scale>
        <p:origin x="717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ł Hryniewski" userId="05145cdfe1b7e5af" providerId="LiveId" clId="{1B8B9E57-527B-4F0A-91F1-1C150E9ECDF2}"/>
    <pc:docChg chg="custSel addSld delSld modSld">
      <pc:chgData name="Rafał Hryniewski" userId="05145cdfe1b7e5af" providerId="LiveId" clId="{1B8B9E57-527B-4F0A-91F1-1C150E9ECDF2}" dt="2018-06-05T10:55:16.604" v="2" actId="478"/>
      <pc:docMkLst>
        <pc:docMk/>
      </pc:docMkLst>
      <pc:sldChg chg="del">
        <pc:chgData name="Rafał Hryniewski" userId="05145cdfe1b7e5af" providerId="LiveId" clId="{1B8B9E57-527B-4F0A-91F1-1C150E9ECDF2}" dt="2018-06-05T10:55:11.853" v="1" actId="2696"/>
        <pc:sldMkLst>
          <pc:docMk/>
          <pc:sldMk cId="3894228121" sldId="384"/>
        </pc:sldMkLst>
      </pc:sldChg>
      <pc:sldChg chg="delSp add">
        <pc:chgData name="Rafał Hryniewski" userId="05145cdfe1b7e5af" providerId="LiveId" clId="{1B8B9E57-527B-4F0A-91F1-1C150E9ECDF2}" dt="2018-06-05T10:55:16.604" v="2" actId="478"/>
        <pc:sldMkLst>
          <pc:docMk/>
          <pc:sldMk cId="945951748" sldId="536"/>
        </pc:sldMkLst>
        <pc:spChg chg="del">
          <ac:chgData name="Rafał Hryniewski" userId="05145cdfe1b7e5af" providerId="LiveId" clId="{1B8B9E57-527B-4F0A-91F1-1C150E9ECDF2}" dt="2018-06-05T10:55:16.604" v="2" actId="478"/>
          <ac:spMkLst>
            <pc:docMk/>
            <pc:sldMk cId="945951748" sldId="536"/>
            <ac:spMk id="3" creationId="{105B8CAA-E4C9-4ED7-B31B-40A937B662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31966-2856-41E1-975D-295ECB3CB2D7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8A94B-1EF0-415E-92ED-892DBEA21C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238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8A94B-1EF0-415E-92ED-892DBEA21C64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014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8A94B-1EF0-415E-92ED-892DBEA21C64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726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8A94B-1EF0-415E-92ED-892DBEA21C64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793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8A94B-1EF0-415E-92ED-892DBEA21C64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756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8A94B-1EF0-415E-92ED-892DBEA21C64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476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1"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6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97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48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471"/>
          </a:xfrm>
        </p:spPr>
        <p:txBody>
          <a:bodyPr anchor="ctr" anchorCtr="1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 anchor="ctr" anchorCtr="0"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defRPr sz="280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>
            <a:lvl1pPr algn="l">
              <a:defRPr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8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47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24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88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584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38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29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964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9E8C-E43E-44C5-9608-C1DFEDD7B7EC}" type="datetimeFigureOut">
              <a:rPr lang="pl-PL" smtClean="0"/>
              <a:t>05.06.2018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53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Iceberg_in_Paradise_Harbour,_Antarctica_(6087871084)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luralsight.com/profile/author/joe-sack" TargetMode="External"/><Relationship Id="rId2" Type="http://schemas.openxmlformats.org/officeDocument/2006/relationships/hyperlink" Target="https://www.scarydb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press.com/la/book/9781484219638" TargetMode="External"/><Relationship Id="rId4" Type="http://schemas.openxmlformats.org/officeDocument/2006/relationships/hyperlink" Target="https://www.apress.com/la/book/9781484201466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High-speed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play/cinema/2015/05/04/calendario-film-supereroi-2020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Lorean_time_machine#Fue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Shows/Data-Exposed/SQL-Server-2016-and-JSON-Support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Connect/2017/T146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343D3-CA46-4CA1-8C91-C8462D0A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97294"/>
            <a:ext cx="12232942" cy="8155294"/>
          </a:xfrm>
        </p:spPr>
      </p:pic>
    </p:spTree>
    <p:extLst>
      <p:ext uri="{BB962C8B-B14F-4D97-AF65-F5344CB8AC3E}">
        <p14:creationId xmlns:p14="http://schemas.microsoft.com/office/powerpoint/2010/main" val="22897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fetched entire table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Fetching records: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~88,5s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Processing elements: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~0,5s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Total: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~89s</a:t>
            </a:r>
          </a:p>
        </p:txBody>
      </p:sp>
    </p:spTree>
    <p:extLst>
      <p:ext uri="{BB962C8B-B14F-4D97-AF65-F5344CB8AC3E}">
        <p14:creationId xmlns:p14="http://schemas.microsoft.com/office/powerpoint/2010/main" val="16702772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Should I stop using ORMs?</a:t>
            </a:r>
            <a:endParaRPr lang="pl-PL" dirty="0"/>
          </a:p>
        </p:txBody>
      </p:sp>
      <p:pic>
        <p:nvPicPr>
          <p:cNvPr id="4098" name="Picture 2" descr="not safe for work no GIF">
            <a:extLst>
              <a:ext uri="{FF2B5EF4-FFF2-40B4-BE49-F238E27FC236}">
                <a16:creationId xmlns:a16="http://schemas.microsoft.com/office/drawing/2014/main" id="{27F07448-FFEA-41FE-82CB-5F76D0CA4AD1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83" y="1238596"/>
            <a:ext cx="5422234" cy="465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3621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shouldn’t I stop using ORMs?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While you can fight for every millisecond it’s </a:t>
            </a:r>
            <a:r>
              <a:rPr lang="en-US" b="1" dirty="0">
                <a:latin typeface="+mn-lt"/>
              </a:rPr>
              <a:t>often waste of time</a:t>
            </a:r>
          </a:p>
          <a:p>
            <a:r>
              <a:rPr lang="en-US" dirty="0">
                <a:latin typeface="+mn-lt"/>
              </a:rPr>
              <a:t>Most operations </a:t>
            </a:r>
            <a:r>
              <a:rPr lang="en-US" b="1" dirty="0">
                <a:latin typeface="+mn-lt"/>
              </a:rPr>
              <a:t>should be simple </a:t>
            </a:r>
            <a:r>
              <a:rPr lang="en-US" dirty="0">
                <a:latin typeface="+mn-lt"/>
              </a:rPr>
              <a:t>and therefore easily handled with ORMs</a:t>
            </a:r>
          </a:p>
          <a:p>
            <a:r>
              <a:rPr lang="en-US" dirty="0">
                <a:latin typeface="+mn-lt"/>
              </a:rPr>
              <a:t>Most of the time it’s </a:t>
            </a:r>
            <a:r>
              <a:rPr lang="en-US" b="1" dirty="0">
                <a:latin typeface="+mn-lt"/>
              </a:rPr>
              <a:t>development time that is crucial</a:t>
            </a:r>
          </a:p>
          <a:p>
            <a:r>
              <a:rPr lang="en-US" dirty="0">
                <a:latin typeface="+mn-lt"/>
              </a:rPr>
              <a:t>Using raw SQL and ORMs is </a:t>
            </a:r>
            <a:r>
              <a:rPr lang="en-US" b="1" dirty="0">
                <a:latin typeface="+mn-lt"/>
              </a:rPr>
              <a:t>not mutually exclusive</a:t>
            </a:r>
          </a:p>
        </p:txBody>
      </p:sp>
    </p:spTree>
    <p:extLst>
      <p:ext uri="{BB962C8B-B14F-4D97-AF65-F5344CB8AC3E}">
        <p14:creationId xmlns:p14="http://schemas.microsoft.com/office/powerpoint/2010/main" val="21365650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(from easiest)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74" y="1429789"/>
            <a:ext cx="11678652" cy="4747174"/>
          </a:xfrm>
        </p:spPr>
        <p:txBody>
          <a:bodyPr/>
          <a:lstStyle/>
          <a:p>
            <a:r>
              <a:rPr lang="en-US" dirty="0">
                <a:latin typeface="+mn-lt"/>
                <a:hlinkClick r:id="rId2"/>
              </a:rPr>
              <a:t>scarydba.com </a:t>
            </a:r>
            <a:r>
              <a:rPr lang="en-US" dirty="0">
                <a:latin typeface="+mn-lt"/>
              </a:rPr>
              <a:t>– Grant </a:t>
            </a:r>
            <a:r>
              <a:rPr lang="en-US" dirty="0" err="1">
                <a:latin typeface="+mn-lt"/>
              </a:rPr>
              <a:t>Fritchey’s</a:t>
            </a:r>
            <a:r>
              <a:rPr lang="en-US" dirty="0">
                <a:latin typeface="+mn-lt"/>
              </a:rPr>
              <a:t> Blog (Database Fundamentals cycle)</a:t>
            </a:r>
          </a:p>
          <a:p>
            <a:r>
              <a:rPr lang="en-US" dirty="0">
                <a:latin typeface="+mn-lt"/>
                <a:hlinkClick r:id="rId3"/>
              </a:rPr>
              <a:t>app.pluralsight.com/profile/author/joe-sack</a:t>
            </a:r>
            <a:r>
              <a:rPr lang="en-US" dirty="0">
                <a:latin typeface="+mn-lt"/>
              </a:rPr>
              <a:t> – Joe Sack on Pluralsight</a:t>
            </a:r>
          </a:p>
          <a:p>
            <a:r>
              <a:rPr lang="en-US" dirty="0">
                <a:latin typeface="+mn-lt"/>
              </a:rPr>
              <a:t>Book – </a:t>
            </a:r>
            <a:r>
              <a:rPr lang="en-US" i="1" dirty="0">
                <a:latin typeface="+mn-lt"/>
                <a:hlinkClick r:id="rId4"/>
              </a:rPr>
              <a:t>“</a:t>
            </a:r>
            <a:r>
              <a:rPr lang="pl-PL" i="1" dirty="0">
                <a:latin typeface="+mn-lt"/>
                <a:hlinkClick r:id="rId4"/>
              </a:rPr>
              <a:t>Pro T-SQL Programmer's Guide</a:t>
            </a:r>
            <a:r>
              <a:rPr lang="en-US" i="1" dirty="0">
                <a:latin typeface="+mn-lt"/>
                <a:hlinkClick r:id="rId4"/>
              </a:rPr>
              <a:t>”</a:t>
            </a:r>
            <a:r>
              <a:rPr lang="en-US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Natarajan</a:t>
            </a:r>
            <a:r>
              <a:rPr lang="fr-FR" dirty="0">
                <a:latin typeface="+mn-lt"/>
              </a:rPr>
              <a:t>, J., </a:t>
            </a:r>
            <a:r>
              <a:rPr lang="fr-FR" dirty="0" err="1">
                <a:latin typeface="+mn-lt"/>
              </a:rPr>
              <a:t>Bruchez</a:t>
            </a:r>
            <a:r>
              <a:rPr lang="fr-FR" dirty="0">
                <a:latin typeface="+mn-lt"/>
              </a:rPr>
              <a:t>, R.</a:t>
            </a:r>
          </a:p>
          <a:p>
            <a:r>
              <a:rPr lang="fr-FR" dirty="0">
                <a:latin typeface="+mn-lt"/>
              </a:rPr>
              <a:t>Book - </a:t>
            </a:r>
            <a:r>
              <a:rPr lang="en-US" i="1" dirty="0">
                <a:latin typeface="+mn-lt"/>
                <a:hlinkClick r:id="rId5"/>
              </a:rPr>
              <a:t>“</a:t>
            </a:r>
            <a:r>
              <a:rPr lang="pl-PL" i="1" dirty="0">
                <a:latin typeface="+mn-lt"/>
                <a:hlinkClick r:id="rId5"/>
              </a:rPr>
              <a:t>Pro SQL Server Internals</a:t>
            </a:r>
            <a:r>
              <a:rPr lang="en-US" i="1" dirty="0">
                <a:latin typeface="+mn-lt"/>
                <a:hlinkClick r:id="rId5"/>
              </a:rPr>
              <a:t>”</a:t>
            </a:r>
            <a:r>
              <a:rPr lang="en-US" dirty="0">
                <a:latin typeface="+mn-lt"/>
                <a:hlinkClick r:id="rId5"/>
              </a:rPr>
              <a:t> </a:t>
            </a:r>
            <a:r>
              <a:rPr lang="pl-PL" dirty="0">
                <a:latin typeface="+mn-lt"/>
              </a:rPr>
              <a:t>Korotkevitch, D.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34890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Samples and more details on my blog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>
                <a:latin typeface="+mn-lt"/>
              </a:rPr>
              <a:t>http://bit.ly/</a:t>
            </a:r>
            <a:r>
              <a:rPr lang="en-US" sz="6000" b="1" u="sng" dirty="0">
                <a:latin typeface="+mn-lt"/>
              </a:rPr>
              <a:t>bn-rh</a:t>
            </a:r>
          </a:p>
        </p:txBody>
      </p:sp>
    </p:spTree>
    <p:extLst>
      <p:ext uri="{BB962C8B-B14F-4D97-AF65-F5344CB8AC3E}">
        <p14:creationId xmlns:p14="http://schemas.microsoft.com/office/powerpoint/2010/main" val="30688361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13D5-5753-49D7-BF69-14DE6D9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Questions?</a:t>
            </a:r>
          </a:p>
        </p:txBody>
      </p:sp>
      <p:pic>
        <p:nvPicPr>
          <p:cNvPr id="3074" name="Picture 2" descr="Image result for questions meme">
            <a:extLst>
              <a:ext uri="{FF2B5EF4-FFF2-40B4-BE49-F238E27FC236}">
                <a16:creationId xmlns:a16="http://schemas.microsoft.com/office/drawing/2014/main" id="{1AFA50C9-CA63-4DB5-A185-2D075117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26" y="1235968"/>
            <a:ext cx="8438148" cy="509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951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991-8BCD-4BAD-AAB2-995FB796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67" y="5850357"/>
            <a:ext cx="2690070" cy="8689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Ask me anything, grab a sticker and </a:t>
            </a:r>
            <a:r>
              <a:rPr lang="en-US" sz="4000" b="1" dirty="0"/>
              <a:t>try it yourself</a:t>
            </a:r>
            <a:r>
              <a:rPr lang="pl-PL" sz="4000" b="1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85289" y="6021950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603" y="6022656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5" y="5938000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093877" y="6022656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5D37C-2B6E-4D00-94B5-CB6AB5D7B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53" y="1266148"/>
            <a:ext cx="6481894" cy="432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AsNoTracking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  <a:endParaRPr lang="en-US" sz="4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44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AsNoTracking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endParaRPr lang="pl-PL" sz="4400" b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.ToList();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776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AsNoTracking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Fetching records: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~20,7s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Processing elements: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~0,25s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Total: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~20,95s</a:t>
            </a:r>
          </a:p>
        </p:txBody>
      </p:sp>
    </p:spTree>
    <p:extLst>
      <p:ext uri="{BB962C8B-B14F-4D97-AF65-F5344CB8AC3E}">
        <p14:creationId xmlns:p14="http://schemas.microsoft.com/office/powerpoint/2010/main" val="279244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filtering on DB side</a:t>
            </a:r>
            <a:endParaRPr lang="pl-PL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  <a:endParaRPr lang="en-US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AsNoTracking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42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.Where(s=&gt;</a:t>
            </a:r>
            <a:r>
              <a:rPr lang="en-US" sz="42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s.EmployeeId</a:t>
            </a:r>
            <a:r>
              <a:rPr lang="en-US" sz="42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 == </a:t>
            </a:r>
            <a:r>
              <a:rPr lang="en-US" sz="42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employeeId</a:t>
            </a:r>
            <a:r>
              <a:rPr lang="en-US" sz="42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  <a:endParaRPr lang="pl-PL" sz="4200" b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.ToList();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818040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10 million sales – </a:t>
            </a:r>
            <a:r>
              <a:rPr lang="en-US" i="1" dirty="0"/>
              <a:t>Where</a:t>
            </a:r>
            <a:r>
              <a:rPr lang="en-US" dirty="0"/>
              <a:t> on DB side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Fetching records: </a:t>
            </a:r>
            <a:r>
              <a:rPr lang="en-US" sz="3600" b="1" dirty="0">
                <a:latin typeface="+mn-lt"/>
              </a:rPr>
              <a:t>~1,5s</a:t>
            </a:r>
          </a:p>
          <a:p>
            <a:r>
              <a:rPr lang="en-US" sz="3600" dirty="0">
                <a:latin typeface="+mn-lt"/>
              </a:rPr>
              <a:t>Processing elements: </a:t>
            </a:r>
            <a:r>
              <a:rPr lang="en-US" sz="3600" b="1" dirty="0">
                <a:latin typeface="+mn-lt"/>
              </a:rPr>
              <a:t>~0,1s</a:t>
            </a:r>
          </a:p>
          <a:p>
            <a:r>
              <a:rPr lang="en-US" sz="3600" dirty="0">
                <a:latin typeface="+mn-lt"/>
              </a:rPr>
              <a:t>Total: </a:t>
            </a:r>
            <a:r>
              <a:rPr lang="en-US" sz="3600" b="1" dirty="0">
                <a:latin typeface="+mn-lt"/>
              </a:rPr>
              <a:t>~1,6s</a:t>
            </a:r>
          </a:p>
        </p:txBody>
      </p:sp>
    </p:spTree>
    <p:extLst>
      <p:ext uri="{BB962C8B-B14F-4D97-AF65-F5344CB8AC3E}">
        <p14:creationId xmlns:p14="http://schemas.microsoft.com/office/powerpoint/2010/main" val="4232903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10 million sales – just columns we need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sz="4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  <a:endParaRPr lang="en-US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AsNoTracking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.Where(s=&gt;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s.EmployeeId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.Select(s =&gt; new</a:t>
            </a:r>
          </a:p>
          <a:p>
            <a:pPr marL="0" indent="0">
              <a:buNone/>
            </a:pPr>
            <a:r>
              <a:rPr lang="pl-PL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s.DateTime,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s.Amount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})</a:t>
            </a:r>
            <a:endParaRPr lang="pl-PL" sz="4200" b="1" u="sng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.ToList();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40722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10 million sales – just columns we need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Fetching records: </a:t>
            </a:r>
            <a:r>
              <a:rPr lang="en-US" sz="3600" b="1" dirty="0">
                <a:latin typeface="+mn-lt"/>
              </a:rPr>
              <a:t>~650ms</a:t>
            </a:r>
          </a:p>
          <a:p>
            <a:r>
              <a:rPr lang="en-US" sz="3600" dirty="0">
                <a:latin typeface="+mn-lt"/>
              </a:rPr>
              <a:t>Processing elements: </a:t>
            </a:r>
            <a:r>
              <a:rPr lang="en-US" sz="3600" b="1" dirty="0">
                <a:latin typeface="+mn-lt"/>
              </a:rPr>
              <a:t>~90ms</a:t>
            </a:r>
          </a:p>
          <a:p>
            <a:r>
              <a:rPr lang="en-US" sz="3600" dirty="0">
                <a:latin typeface="+mn-lt"/>
              </a:rPr>
              <a:t>Total: </a:t>
            </a:r>
            <a:r>
              <a:rPr lang="en-US" sz="3600" b="1" dirty="0">
                <a:latin typeface="+mn-lt"/>
              </a:rPr>
              <a:t>~740ms</a:t>
            </a:r>
          </a:p>
        </p:txBody>
      </p:sp>
    </p:spTree>
    <p:extLst>
      <p:ext uri="{BB962C8B-B14F-4D97-AF65-F5344CB8AC3E}">
        <p14:creationId xmlns:p14="http://schemas.microsoft.com/office/powerpoint/2010/main" val="2721733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10 million sales – aggregating in DB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  <a:endParaRPr lang="en-US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AsNoTracking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4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//Filtering and projection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44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GroupBy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(s =&gt; </a:t>
            </a:r>
            <a:r>
              <a:rPr lang="en-US" sz="44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s.DateTime.Date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pl-PL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.ToDictionary(g =&gt; g.Key, </a:t>
            </a:r>
          </a:p>
          <a:p>
            <a:pPr marL="0" indent="0">
              <a:buNone/>
            </a:pPr>
            <a:r>
              <a:rPr lang="en-US" sz="4400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g =&gt; </a:t>
            </a:r>
            <a:r>
              <a:rPr lang="en-US" sz="44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g.Select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(s =&gt; </a:t>
            </a:r>
            <a:r>
              <a:rPr lang="en-US" sz="44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s.Amount</a:t>
            </a:r>
            <a:r>
              <a:rPr lang="en-US" sz="44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).Sum())</a:t>
            </a:r>
            <a:endParaRPr lang="en-US" sz="4200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89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sz="5400" b="1" dirty="0" err="1">
                <a:solidFill>
                  <a:srgbClr val="FF0000"/>
                </a:solidFill>
              </a:rPr>
              <a:t>NotSupportedException</a:t>
            </a:r>
            <a:r>
              <a:rPr lang="en-US" sz="5400" b="1" dirty="0">
                <a:solidFill>
                  <a:srgbClr val="FF0000"/>
                </a:solidFill>
              </a:rPr>
              <a:t>!</a:t>
            </a:r>
            <a:endParaRPr lang="pl-PL" sz="54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  <a:endParaRPr lang="en-US" sz="4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AsNoTracking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4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//Filtering and projection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GroupBy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s.DateTime</a:t>
            </a:r>
            <a:r>
              <a:rPr lang="en-US" sz="4200" b="1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.Date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200" dirty="0">
                <a:solidFill>
                  <a:srgbClr val="000000"/>
                </a:solidFill>
                <a:latin typeface="Consolas" panose="020B0609020204030204" pitchFamily="49" charset="0"/>
              </a:rPr>
              <a:t>.ToDictionary(g =&gt; g.Key, </a:t>
            </a:r>
          </a:p>
          <a:p>
            <a:pPr marL="0" indent="0">
              <a:buNone/>
            </a:pP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  g =&gt; 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g.Select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(s =&gt; </a:t>
            </a:r>
            <a:r>
              <a:rPr lang="en-US" sz="4200" dirty="0" err="1">
                <a:solidFill>
                  <a:srgbClr val="000000"/>
                </a:solidFill>
                <a:latin typeface="Consolas" panose="020B0609020204030204" pitchFamily="49" charset="0"/>
              </a:rPr>
              <a:t>s.Amount</a:t>
            </a:r>
            <a:r>
              <a:rPr lang="en-US" sz="4200" dirty="0">
                <a:solidFill>
                  <a:srgbClr val="000000"/>
                </a:solidFill>
                <a:latin typeface="Consolas" panose="020B0609020204030204" pitchFamily="49" charset="0"/>
              </a:rPr>
              <a:t>).Sum())</a:t>
            </a:r>
          </a:p>
        </p:txBody>
      </p:sp>
    </p:spTree>
    <p:extLst>
      <p:ext uri="{BB962C8B-B14F-4D97-AF65-F5344CB8AC3E}">
        <p14:creationId xmlns:p14="http://schemas.microsoft.com/office/powerpoint/2010/main" val="1249909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Processing 10 million sales – raw SQL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443789"/>
            <a:ext cx="11486148" cy="50881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[DateTime]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SalesDate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SUM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[Amount]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AmountSum</a:t>
            </a:r>
          </a:p>
          <a:p>
            <a:pPr marL="0" indent="0">
              <a:buNone/>
            </a:pP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[RawSales]</a:t>
            </a:r>
          </a:p>
          <a:p>
            <a:pPr marL="0" indent="0">
              <a:buNone/>
            </a:pP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[EmployeeId] </a:t>
            </a:r>
            <a:r>
              <a:rPr lang="pl-PL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@employeeId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CONVERT</a:t>
            </a:r>
            <a:r>
              <a:rPr lang="en-US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4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4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pl-PL" sz="4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[SalesDate]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463890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en-US" sz="6000" dirty="0"/>
              <a:t>ORM - </a:t>
            </a:r>
            <a:r>
              <a:rPr lang="en-US" sz="6000" dirty="0">
                <a:latin typeface="Arial" panose="020B0604020202020204" pitchFamily="34" charset="0"/>
              </a:rPr>
              <a:t>The tip of an iceberg</a:t>
            </a:r>
            <a:endParaRPr lang="pl-P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you may not know about SQL if you’re stuck with ORMs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02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10 million sales – raw SQL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report: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~600ms</a:t>
            </a:r>
          </a:p>
        </p:txBody>
      </p:sp>
    </p:spTree>
    <p:extLst>
      <p:ext uri="{BB962C8B-B14F-4D97-AF65-F5344CB8AC3E}">
        <p14:creationId xmlns:p14="http://schemas.microsoft.com/office/powerpoint/2010/main" val="247610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10 million sales – add persisted computed column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43789"/>
            <a:ext cx="11614484" cy="508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ALTER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ADD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[Date] </a:t>
            </a:r>
            <a:r>
              <a:rPr lang="en-US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CONVERT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US" sz="5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5400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PERSISTED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82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Processing 10 million sales – add index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58" y="1443789"/>
            <a:ext cx="11614484" cy="50881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NONCLUSTERED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endParaRPr lang="en-US" sz="5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</a:t>
            </a:r>
            <a:r>
              <a:rPr lang="en-US" sz="5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Ix_SalesReport</a:t>
            </a:r>
            <a:r>
              <a:rPr lang="en-US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[Sales]</a:t>
            </a: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[EmployeeId]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l-PL" sz="5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 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[Amount]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[Date]</a:t>
            </a:r>
            <a:r>
              <a:rPr lang="pl-PL" sz="5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5035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10 million sales – after optimizations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Entire report: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~180ms</a:t>
            </a:r>
          </a:p>
        </p:txBody>
      </p:sp>
    </p:spTree>
    <p:extLst>
      <p:ext uri="{BB962C8B-B14F-4D97-AF65-F5344CB8AC3E}">
        <p14:creationId xmlns:p14="http://schemas.microsoft.com/office/powerpoint/2010/main" val="4038164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834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Can we go faster?</a:t>
            </a:r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CCC740-7D1E-4AC5-90AF-463ACBE65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26105" y="1004305"/>
            <a:ext cx="7539790" cy="5654840"/>
          </a:xfrm>
        </p:spPr>
      </p:pic>
    </p:spTree>
    <p:extLst>
      <p:ext uri="{BB962C8B-B14F-4D97-AF65-F5344CB8AC3E}">
        <p14:creationId xmlns:p14="http://schemas.microsoft.com/office/powerpoint/2010/main" val="221316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Processing 10 million sales – creating view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117772"/>
            <a:ext cx="11710736" cy="57402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5400" dirty="0">
                <a:solidFill>
                  <a:srgbClr val="0000FF"/>
                </a:solidFill>
                <a:latin typeface="Consolas" panose="020B0609020204030204" pitchFamily="49" charset="0"/>
              </a:rPr>
              <a:t>VIEW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5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5400" dirty="0" err="1">
                <a:solidFill>
                  <a:srgbClr val="000000"/>
                </a:solidFill>
                <a:latin typeface="Consolas" panose="020B0609020204030204" pitchFamily="49" charset="0"/>
              </a:rPr>
              <a:t>Vw_SalesReport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SCHEMABINDING</a:t>
            </a:r>
            <a:endParaRPr lang="pl-PL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l-PL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[Date] 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SalesDate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FF00FF"/>
                </a:solidFill>
                <a:latin typeface="Consolas" panose="020B0609020204030204" pitchFamily="49" charset="0"/>
              </a:rPr>
              <a:t>  </a:t>
            </a:r>
            <a:r>
              <a:rPr lang="pl-PL" sz="54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[Amount]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AmountSum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l-PL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[EmployeeId]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l-PL" sz="5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FF00FF"/>
                </a:solidFill>
                <a:latin typeface="Consolas" panose="020B0609020204030204" pitchFamily="49" charset="0"/>
              </a:rPr>
              <a:t>  </a:t>
            </a:r>
            <a:r>
              <a:rPr lang="pl-PL" sz="5400" dirty="0">
                <a:solidFill>
                  <a:srgbClr val="FF00FF"/>
                </a:solidFill>
                <a:latin typeface="Consolas" panose="020B0609020204030204" pitchFamily="49" charset="0"/>
              </a:rPr>
              <a:t>COUNT_BIG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RequiredCount</a:t>
            </a: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[Sales]</a:t>
            </a:r>
          </a:p>
          <a:p>
            <a:pPr marL="0" indent="0">
              <a:buNone/>
            </a:pP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[Date]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5400" dirty="0">
                <a:solidFill>
                  <a:srgbClr val="000000"/>
                </a:solidFill>
                <a:latin typeface="Consolas" panose="020B0609020204030204" pitchFamily="49" charset="0"/>
              </a:rPr>
              <a:t> [EmployeeId]</a:t>
            </a:r>
            <a:r>
              <a:rPr lang="en-US" sz="5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5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30444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Processing 10 million sales – indexing view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117772"/>
            <a:ext cx="11710736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UNIQUE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  [</a:t>
            </a:r>
            <a:r>
              <a:rPr lang="en-US" sz="4800" dirty="0" err="1">
                <a:solidFill>
                  <a:srgbClr val="000000"/>
                </a:solidFill>
                <a:latin typeface="Consolas" panose="020B0609020204030204" pitchFamily="49" charset="0"/>
              </a:rPr>
              <a:t>Ix_SalesReportView</a:t>
            </a:r>
            <a:r>
              <a:rPr lang="en-US" sz="48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pPr marL="0" indent="0">
              <a:buNone/>
            </a:pPr>
            <a:r>
              <a:rPr lang="pl-PL" sz="4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48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sz="4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4800" dirty="0">
                <a:solidFill>
                  <a:srgbClr val="000000"/>
                </a:solidFill>
                <a:latin typeface="Consolas" panose="020B0609020204030204" pitchFamily="49" charset="0"/>
              </a:rPr>
              <a:t>[Vw_SalesReport] </a:t>
            </a:r>
          </a:p>
          <a:p>
            <a:pPr marL="0" indent="0">
              <a:buNone/>
            </a:pPr>
            <a:r>
              <a:rPr lang="en-US" sz="48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pl-PL" sz="4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4800" dirty="0">
                <a:solidFill>
                  <a:srgbClr val="000000"/>
                </a:solidFill>
                <a:latin typeface="Consolas" panose="020B0609020204030204" pitchFamily="49" charset="0"/>
              </a:rPr>
              <a:t>[EmployeeId]</a:t>
            </a:r>
            <a:r>
              <a:rPr lang="pl-PL" sz="4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sz="4800" dirty="0">
                <a:solidFill>
                  <a:srgbClr val="000000"/>
                </a:solidFill>
                <a:latin typeface="Consolas" panose="020B0609020204030204" pitchFamily="49" charset="0"/>
              </a:rPr>
              <a:t> [SalesDate] </a:t>
            </a:r>
            <a:r>
              <a:rPr lang="pl-PL" sz="4800" dirty="0">
                <a:solidFill>
                  <a:srgbClr val="0000FF"/>
                </a:solidFill>
                <a:latin typeface="Consolas" panose="020B0609020204030204" pitchFamily="49" charset="0"/>
              </a:rPr>
              <a:t>DES</a:t>
            </a:r>
            <a:r>
              <a:rPr lang="en-US" sz="4800" dirty="0">
                <a:solidFill>
                  <a:srgbClr val="0000FF"/>
                </a:solidFill>
                <a:latin typeface="Consolas" panose="020B0609020204030204" pitchFamily="49" charset="0"/>
              </a:rPr>
              <a:t>C</a:t>
            </a:r>
            <a:r>
              <a:rPr lang="pl-PL" sz="4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73841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10 million sales – indexed views result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  <a:cs typeface="Arial" panose="020B0604020202020204" pitchFamily="34" charset="0"/>
              </a:rPr>
              <a:t>Entire report: 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~30-40ms</a:t>
            </a:r>
          </a:p>
        </p:txBody>
      </p:sp>
    </p:spTree>
    <p:extLst>
      <p:ext uri="{BB962C8B-B14F-4D97-AF65-F5344CB8AC3E}">
        <p14:creationId xmlns:p14="http://schemas.microsoft.com/office/powerpoint/2010/main" val="1350678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Processing 10 million sales – indexed views result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853"/>
            <a:ext cx="10515600" cy="286229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  <a:cs typeface="Arial" panose="020B0604020202020204" pitchFamily="34" charset="0"/>
              </a:rPr>
              <a:t>Entire report: 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~30-40ms </a:t>
            </a:r>
            <a:r>
              <a:rPr lang="en-US" sz="36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– on the first run</a:t>
            </a:r>
          </a:p>
          <a:p>
            <a:r>
              <a:rPr lang="en-US" sz="3600" dirty="0">
                <a:latin typeface="+mn-lt"/>
                <a:cs typeface="Arial" panose="020B0604020202020204" pitchFamily="34" charset="0"/>
              </a:rPr>
              <a:t>Entire report: </a:t>
            </a:r>
            <a:r>
              <a:rPr lang="en-US" sz="36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~1-</a:t>
            </a:r>
            <a:r>
              <a:rPr lang="pl-PL" sz="36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5</a:t>
            </a:r>
            <a:r>
              <a:rPr lang="en-US" sz="3600" b="1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ms</a:t>
            </a:r>
            <a:r>
              <a:rPr lang="en-US" sz="36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– on the consecutive runs</a:t>
            </a:r>
            <a:endParaRPr lang="pl-PL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98C876-9EFB-419F-B71D-95394587733F}"/>
              </a:ext>
            </a:extLst>
          </p:cNvPr>
          <p:cNvSpPr txBox="1"/>
          <p:nvPr/>
        </p:nvSpPr>
        <p:spPr>
          <a:xfrm>
            <a:off x="838200" y="562873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cs typeface="Arial" panose="020B0604020202020204" pitchFamily="34" charset="0"/>
              </a:rPr>
              <a:t>Reminder</a:t>
            </a:r>
            <a:r>
              <a:rPr lang="pl-PL" sz="3200" dirty="0">
                <a:cs typeface="Arial" panose="020B0604020202020204" pitchFamily="34" charset="0"/>
              </a:rPr>
              <a:t> – I’m </a:t>
            </a:r>
            <a:r>
              <a:rPr lang="pl-PL" sz="3200" b="1" u="sng" dirty="0">
                <a:cs typeface="Arial" panose="020B0604020202020204" pitchFamily="34" charset="0"/>
              </a:rPr>
              <a:t>ignoring</a:t>
            </a:r>
            <a:r>
              <a:rPr lang="pl-PL" sz="3200" dirty="0">
                <a:cs typeface="Arial" panose="020B0604020202020204" pitchFamily="34" charset="0"/>
              </a:rPr>
              <a:t> latency!</a:t>
            </a: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49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Beautiful </a:t>
            </a:r>
            <a:r>
              <a:rPr lang="en-US" b="1" dirty="0"/>
              <a:t>lies</a:t>
            </a:r>
            <a:endParaRPr lang="pl-P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>
                <a:latin typeface="+mn-lt"/>
                <a:cs typeface="Arial" panose="020B0604020202020204" pitchFamily="34" charset="0"/>
              </a:rPr>
              <a:t>View with clustered index is “materialized” and stored on disk just like a table</a:t>
            </a:r>
          </a:p>
          <a:p>
            <a:r>
              <a:rPr lang="en-US" sz="3600" dirty="0">
                <a:latin typeface="+mn-lt"/>
                <a:cs typeface="Arial" panose="020B0604020202020204" pitchFamily="34" charset="0"/>
              </a:rPr>
              <a:t>I’ve queried against 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280 rows </a:t>
            </a:r>
            <a:r>
              <a:rPr lang="en-US" sz="3600" dirty="0">
                <a:latin typeface="+mn-lt"/>
                <a:cs typeface="Arial" panose="020B0604020202020204" pitchFamily="34" charset="0"/>
              </a:rPr>
              <a:t>instead of 10 million</a:t>
            </a:r>
          </a:p>
          <a:p>
            <a:r>
              <a:rPr lang="en-US" sz="44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But … still got </a:t>
            </a:r>
            <a:r>
              <a:rPr lang="en-US" sz="4400" b="1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exactly the same </a:t>
            </a:r>
            <a:r>
              <a:rPr lang="en-US" sz="44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report!</a:t>
            </a:r>
          </a:p>
          <a:p>
            <a:pPr marL="0" indent="0">
              <a:buNone/>
            </a:pPr>
            <a:endParaRPr lang="en-US" sz="4400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600" b="1" dirty="0">
                <a:latin typeface="+mn-lt"/>
                <a:cs typeface="Arial" panose="020B0604020202020204" pitchFamily="34" charset="0"/>
              </a:rPr>
              <a:t>PS</a:t>
            </a:r>
            <a:r>
              <a:rPr lang="en-US" sz="3600" dirty="0">
                <a:latin typeface="+mn-lt"/>
                <a:cs typeface="Arial" panose="020B0604020202020204" pitchFamily="34" charset="0"/>
              </a:rPr>
              <a:t>. </a:t>
            </a:r>
            <a:r>
              <a:rPr lang="en-US" sz="3600" b="1" u="sng" dirty="0">
                <a:latin typeface="+mn-lt"/>
                <a:cs typeface="Arial" panose="020B0604020202020204" pitchFamily="34" charset="0"/>
              </a:rPr>
              <a:t>Don’t</a:t>
            </a:r>
            <a:r>
              <a:rPr lang="en-US" sz="3600" dirty="0">
                <a:latin typeface="+mn-lt"/>
                <a:cs typeface="Arial" panose="020B0604020202020204" pitchFamily="34" charset="0"/>
              </a:rPr>
              <a:t> create indexed views without knowing 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the price!</a:t>
            </a:r>
          </a:p>
        </p:txBody>
      </p:sp>
    </p:spTree>
    <p:extLst>
      <p:ext uri="{BB962C8B-B14F-4D97-AF65-F5344CB8AC3E}">
        <p14:creationId xmlns:p14="http://schemas.microsoft.com/office/powerpoint/2010/main" val="289112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10 million sales in a month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10 employees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Generating report with sum of daily sales grouped by day in the month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We’re working with local DB and therefore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ignoring latency.</a:t>
            </a:r>
          </a:p>
        </p:txBody>
      </p:sp>
    </p:spTree>
    <p:extLst>
      <p:ext uri="{BB962C8B-B14F-4D97-AF65-F5344CB8AC3E}">
        <p14:creationId xmlns:p14="http://schemas.microsoft.com/office/powerpoint/2010/main" val="110403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Rafał Hryniewski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31763" y="5327137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77" y="5327843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7824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530732" y="5242480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808A7-D15A-4AA8-9843-7AC1D0567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92" y="2955036"/>
            <a:ext cx="4166616" cy="947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AA7AF-EA84-42CB-AA43-6505453F5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2183196"/>
            <a:ext cx="11282258" cy="25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1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2Fi48wgnlqrQ-3pS8SuYi5_xakaGSYVb8jhVGPqyYOROTe0IytYBIJfxbUyhmL7pjhQGp3SMqD7QZ3Z-E_Mk3TvB0X5dWHGcaJoR0ftkFT5L1Ijbgln70MOITV9mgHrtDMQzOA6Ycy0">
            <a:extLst>
              <a:ext uri="{FF2B5EF4-FFF2-40B4-BE49-F238E27FC236}">
                <a16:creationId xmlns:a16="http://schemas.microsoft.com/office/drawing/2014/main" id="{1EAC8CB4-E6DD-4FFD-94CF-EC3EE54F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92" y="2893721"/>
            <a:ext cx="11014992" cy="113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25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21868B-DBCB-4B72-955D-1DEEA14D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3602816"/>
            <a:ext cx="8341894" cy="3053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29387-9455-4757-90A0-7578DEC1F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1890"/>
            <a:ext cx="4267200" cy="31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8CE542-3520-43CF-9829-A4404199B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9713"/>
            <a:ext cx="12192000" cy="7213600"/>
          </a:xfrm>
        </p:spPr>
      </p:pic>
    </p:spTree>
    <p:extLst>
      <p:ext uri="{BB962C8B-B14F-4D97-AF65-F5344CB8AC3E}">
        <p14:creationId xmlns:p14="http://schemas.microsoft.com/office/powerpoint/2010/main" val="184618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en-US" sz="6000" dirty="0"/>
              <a:t>ORM - </a:t>
            </a:r>
            <a:r>
              <a:rPr lang="en-US" sz="6000" dirty="0">
                <a:latin typeface="Arial" panose="020B0604020202020204" pitchFamily="34" charset="0"/>
              </a:rPr>
              <a:t>The tip of an iceberg</a:t>
            </a:r>
            <a:endParaRPr lang="pl-PL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Things you may not know about SQL if you’re stuck with ORMs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916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D8B-84FE-4F78-A447-A33BA861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3C5A-39E3-4B23-B26E-71C69F0A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Technical introduction</a:t>
            </a:r>
            <a:endParaRPr lang="pl-PL" dirty="0">
              <a:latin typeface="+mn-lt"/>
            </a:endParaRPr>
          </a:p>
          <a:p>
            <a:r>
              <a:rPr lang="en-US" dirty="0">
                <a:latin typeface="+mn-lt"/>
              </a:rPr>
              <a:t>About me</a:t>
            </a:r>
            <a:endParaRPr lang="pl-PL" dirty="0">
              <a:latin typeface="+mn-lt"/>
            </a:endParaRPr>
          </a:p>
          <a:p>
            <a:r>
              <a:rPr lang="en-US" dirty="0">
                <a:latin typeface="+mn-lt"/>
              </a:rPr>
              <a:t>Glossary</a:t>
            </a:r>
            <a:endParaRPr lang="pl-PL" dirty="0">
              <a:latin typeface="+mn-lt"/>
            </a:endParaRPr>
          </a:p>
          <a:p>
            <a:r>
              <a:rPr lang="en-US" dirty="0">
                <a:latin typeface="+mn-lt"/>
              </a:rPr>
              <a:t>Why do we use ORMs?</a:t>
            </a:r>
            <a:endParaRPr lang="pl-PL" dirty="0">
              <a:latin typeface="+mn-lt"/>
            </a:endParaRPr>
          </a:p>
          <a:p>
            <a:r>
              <a:rPr lang="en-US" dirty="0">
                <a:latin typeface="+mn-lt"/>
              </a:rPr>
              <a:t>Some New SQL Server Features - Dynamic Data Masking, Row Level Security, Temporal Tables</a:t>
            </a:r>
          </a:p>
          <a:p>
            <a:r>
              <a:rPr lang="en-US" dirty="0">
                <a:latin typeface="+mn-lt"/>
              </a:rPr>
              <a:t>Other things you’re missing if you’re stuck with ORMs</a:t>
            </a:r>
          </a:p>
          <a:p>
            <a:r>
              <a:rPr lang="en-US" dirty="0">
                <a:latin typeface="+mn-lt"/>
              </a:rPr>
              <a:t>Summary and resources</a:t>
            </a:r>
          </a:p>
          <a:p>
            <a:r>
              <a:rPr lang="en-US" dirty="0">
                <a:latin typeface="+mn-lt"/>
              </a:rPr>
              <a:t>Q&amp;A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8799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D8B-84FE-4F78-A447-A33BA861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3C5A-39E3-4B23-B26E-71C69F0A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ORM</a:t>
            </a:r>
            <a:r>
              <a:rPr lang="en-US" dirty="0">
                <a:latin typeface="+mn-lt"/>
              </a:rPr>
              <a:t> – Object Relation Mapping</a:t>
            </a:r>
          </a:p>
          <a:p>
            <a:r>
              <a:rPr lang="en-US" b="1" dirty="0">
                <a:latin typeface="+mn-lt"/>
              </a:rPr>
              <a:t>Micro ORM </a:t>
            </a:r>
            <a:r>
              <a:rPr lang="en-US" dirty="0">
                <a:latin typeface="+mn-lt"/>
              </a:rPr>
              <a:t>– lightweight ORM (less options, less performance overhead)</a:t>
            </a:r>
          </a:p>
          <a:p>
            <a:r>
              <a:rPr lang="en-US" b="1" dirty="0">
                <a:latin typeface="+mn-lt"/>
              </a:rPr>
              <a:t>DAL</a:t>
            </a:r>
            <a:r>
              <a:rPr lang="en-US" dirty="0">
                <a:latin typeface="+mn-lt"/>
              </a:rPr>
              <a:t> – Data Access Layer</a:t>
            </a:r>
          </a:p>
          <a:p>
            <a:r>
              <a:rPr lang="en-US" b="1" dirty="0">
                <a:latin typeface="+mn-lt"/>
              </a:rPr>
              <a:t>RDBMS </a:t>
            </a:r>
            <a:r>
              <a:rPr lang="en-US" dirty="0">
                <a:latin typeface="+mn-lt"/>
              </a:rPr>
              <a:t>– Relational Database Management System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7231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AB43C-BC12-4BF6-B6F3-B4F818DF8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41" y="492418"/>
            <a:ext cx="6673518" cy="587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6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we’re using ORMs?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Easier and faster development of DAL</a:t>
            </a:r>
          </a:p>
          <a:p>
            <a:r>
              <a:rPr lang="en-US" dirty="0">
                <a:latin typeface="+mn-lt"/>
              </a:rPr>
              <a:t>Lower entry threshold to work with databases</a:t>
            </a:r>
          </a:p>
          <a:p>
            <a:r>
              <a:rPr lang="pl-PL" dirty="0">
                <a:latin typeface="+mn-lt"/>
              </a:rPr>
              <a:t>You</a:t>
            </a:r>
            <a:r>
              <a:rPr lang="en-US" dirty="0">
                <a:latin typeface="+mn-lt"/>
              </a:rPr>
              <a:t> can think about </a:t>
            </a:r>
            <a:r>
              <a:rPr lang="pl-PL" dirty="0">
                <a:latin typeface="+mn-lt"/>
              </a:rPr>
              <a:t>y</a:t>
            </a:r>
            <a:r>
              <a:rPr lang="en-US" dirty="0">
                <a:latin typeface="+mn-lt"/>
              </a:rPr>
              <a:t>our data in object oriented way</a:t>
            </a:r>
          </a:p>
          <a:p>
            <a:r>
              <a:rPr lang="pl-PL" dirty="0">
                <a:latin typeface="+mn-lt"/>
              </a:rPr>
              <a:t>You </a:t>
            </a:r>
            <a:r>
              <a:rPr lang="en-US" dirty="0">
                <a:latin typeface="+mn-lt"/>
              </a:rPr>
              <a:t>don’t even need to know SQL at all!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6836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45"/>
            <a:ext cx="10515600" cy="873471"/>
          </a:xfrm>
        </p:spPr>
        <p:txBody>
          <a:bodyPr/>
          <a:lstStyle/>
          <a:p>
            <a:r>
              <a:rPr lang="en-US" dirty="0"/>
              <a:t>You don’t even need to know SQL!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A31FD7-084F-4A62-84F0-32829D420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76" y="1047416"/>
            <a:ext cx="7747448" cy="5810584"/>
          </a:xfrm>
        </p:spPr>
      </p:pic>
    </p:spTree>
    <p:extLst>
      <p:ext uri="{BB962C8B-B14F-4D97-AF65-F5344CB8AC3E}">
        <p14:creationId xmlns:p14="http://schemas.microsoft.com/office/powerpoint/2010/main" val="423748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ISale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Guid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Amount {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DateTime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DateTime {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Guid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EmployeeId {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05187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Summary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You can completely ignore your database </a:t>
            </a:r>
          </a:p>
          <a:p>
            <a:r>
              <a:rPr lang="en-US" dirty="0">
                <a:latin typeface="+mn-lt"/>
              </a:rPr>
              <a:t>You can create DAL blazingly fast </a:t>
            </a:r>
          </a:p>
          <a:p>
            <a:r>
              <a:rPr lang="en-US" dirty="0">
                <a:latin typeface="+mn-lt"/>
              </a:rPr>
              <a:t>You can watch it goes to hell when your project is mature enough to produce big data loads.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74598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we’re using ORMs (seriously)?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They handle non-complex cases well enough</a:t>
            </a:r>
          </a:p>
          <a:p>
            <a:r>
              <a:rPr lang="en-US" dirty="0">
                <a:latin typeface="+mn-lt"/>
              </a:rPr>
              <a:t>Development time is expensive…</a:t>
            </a:r>
          </a:p>
          <a:p>
            <a:r>
              <a:rPr lang="en-US" dirty="0">
                <a:latin typeface="+mn-lt"/>
              </a:rPr>
              <a:t>… and we can rewrite problematic queries some time later</a:t>
            </a:r>
          </a:p>
          <a:p>
            <a:r>
              <a:rPr lang="en-US" dirty="0">
                <a:latin typeface="+mn-lt"/>
              </a:rPr>
              <a:t>Not every query requires polishing and perfecting</a:t>
            </a:r>
          </a:p>
          <a:p>
            <a:r>
              <a:rPr lang="en-US" dirty="0">
                <a:latin typeface="+mn-lt"/>
              </a:rPr>
              <a:t>Not everyone is supposed to be SQL experts</a:t>
            </a:r>
          </a:p>
          <a:p>
            <a:r>
              <a:rPr lang="en-US" dirty="0">
                <a:latin typeface="+mn-lt"/>
              </a:rPr>
              <a:t>They’re easy and they work (usually)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7881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we consider other options?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performance is critical</a:t>
            </a:r>
          </a:p>
          <a:p>
            <a:r>
              <a:rPr lang="en-US" dirty="0">
                <a:latin typeface="+mn-lt"/>
              </a:rPr>
              <a:t>When it’s much easier to write raw SQL than complicated LINQ</a:t>
            </a:r>
          </a:p>
          <a:p>
            <a:r>
              <a:rPr lang="en-US" dirty="0">
                <a:latin typeface="+mn-lt"/>
              </a:rPr>
              <a:t>When we’re encountering performance problems related to DAL and bloating of DB</a:t>
            </a:r>
          </a:p>
          <a:p>
            <a:r>
              <a:rPr lang="en-US" dirty="0">
                <a:latin typeface="+mn-lt"/>
              </a:rPr>
              <a:t>When we need/want to use some advanced database features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326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So, ORMs are bad?</a:t>
            </a:r>
            <a:endParaRPr lang="pl-PL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5590883-FFC7-4D0A-9A83-5FA9A07921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7" y="1410494"/>
            <a:ext cx="5181600" cy="5181600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A1D3CB5-BFF7-4B9F-AF2A-A22EC8C1E4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084" y="1410494"/>
            <a:ext cx="5181600" cy="5181600"/>
          </a:xfrm>
        </p:spPr>
      </p:pic>
    </p:spTree>
    <p:extLst>
      <p:ext uri="{BB962C8B-B14F-4D97-AF65-F5344CB8AC3E}">
        <p14:creationId xmlns:p14="http://schemas.microsoft.com/office/powerpoint/2010/main" val="442522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8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Sometimes you need a chainsaw, sometimes you need a scalpel</a:t>
            </a:r>
            <a:endParaRPr lang="pl-PL" dirty="0"/>
          </a:p>
        </p:txBody>
      </p:sp>
      <p:pic>
        <p:nvPicPr>
          <p:cNvPr id="1026" name="Picture 2" descr="Znalezione obrazy dla zapytania scalpel surgeon sim">
            <a:extLst>
              <a:ext uri="{FF2B5EF4-FFF2-40B4-BE49-F238E27FC236}">
                <a16:creationId xmlns:a16="http://schemas.microsoft.com/office/drawing/2014/main" id="{175BB0D6-3E41-48C5-97CB-BD1A02FD88D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74" y="2420939"/>
            <a:ext cx="5619042" cy="316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esome chainsaw gifs good idea win - 4914744576">
            <a:extLst>
              <a:ext uri="{FF2B5EF4-FFF2-40B4-BE49-F238E27FC236}">
                <a16:creationId xmlns:a16="http://schemas.microsoft.com/office/drawing/2014/main" id="{4793C8F1-8165-4A68-B32D-0C951F8B8FB9}"/>
              </a:ext>
            </a:extLst>
          </p:cNvPr>
          <p:cNvPicPr>
            <a:picLocks noGrp="1" noChangeAspect="1" noChangeArrowheads="1" noCro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73" y="2420939"/>
            <a:ext cx="5053854" cy="28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18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1690959-B8C6-433D-A717-9EE66E648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29971"/>
            <a:ext cx="9144000" cy="1655762"/>
          </a:xfrm>
        </p:spPr>
        <p:txBody>
          <a:bodyPr/>
          <a:lstStyle/>
          <a:p>
            <a:r>
              <a:rPr lang="en-US" dirty="0"/>
              <a:t>New Stuff in SQL Server 2016+ and Azure SQL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2112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masking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025C92-31AA-4418-ACBA-BC64DD063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565" y="1238596"/>
            <a:ext cx="8086870" cy="513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30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we could want to mask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Credit card numbers – </a:t>
            </a:r>
            <a:r>
              <a:rPr lang="en-US" b="1" dirty="0">
                <a:latin typeface="+mn-lt"/>
              </a:rPr>
              <a:t>XXXX-XXXX-XXXX-1234</a:t>
            </a:r>
          </a:p>
          <a:p>
            <a:r>
              <a:rPr lang="en-US" dirty="0">
                <a:latin typeface="+mn-lt"/>
              </a:rPr>
              <a:t>Emails - </a:t>
            </a:r>
            <a:r>
              <a:rPr lang="en-US" b="1" dirty="0">
                <a:latin typeface="+mn-lt"/>
              </a:rPr>
              <a:t>rXXXX@XXXXXXXXXi.net</a:t>
            </a:r>
          </a:p>
          <a:p>
            <a:r>
              <a:rPr lang="en-US" dirty="0">
                <a:latin typeface="+mn-lt"/>
              </a:rPr>
              <a:t>Dates - </a:t>
            </a:r>
            <a:r>
              <a:rPr lang="pl-PL" b="1" dirty="0">
                <a:latin typeface="+mn-lt"/>
              </a:rPr>
              <a:t>1900-01-01</a:t>
            </a:r>
            <a:endParaRPr lang="en-US" b="1" dirty="0">
              <a:latin typeface="+mn-lt"/>
            </a:endParaRPr>
          </a:p>
          <a:p>
            <a:r>
              <a:rPr lang="en-US" dirty="0">
                <a:latin typeface="+mn-lt"/>
              </a:rPr>
              <a:t>Personal information - </a:t>
            </a:r>
            <a:r>
              <a:rPr lang="en-US" b="1" dirty="0">
                <a:latin typeface="+mn-lt"/>
              </a:rPr>
              <a:t>Rafał H.</a:t>
            </a:r>
          </a:p>
        </p:txBody>
      </p:sp>
    </p:spTree>
    <p:extLst>
      <p:ext uri="{BB962C8B-B14F-4D97-AF65-F5344CB8AC3E}">
        <p14:creationId xmlns:p14="http://schemas.microsoft.com/office/powerpoint/2010/main" val="795536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51BB7-CD48-44F7-9FFC-39AB96402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14445"/>
            <a:ext cx="7924800" cy="6629110"/>
          </a:xfrm>
        </p:spPr>
      </p:pic>
    </p:spTree>
    <p:extLst>
      <p:ext uri="{BB962C8B-B14F-4D97-AF65-F5344CB8AC3E}">
        <p14:creationId xmlns:p14="http://schemas.microsoft.com/office/powerpoint/2010/main" val="3643502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Dynamic Data Masking?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When confidential data shouldn’t accidentally leave database (</a:t>
            </a:r>
            <a:r>
              <a:rPr lang="en-US" b="1" dirty="0">
                <a:latin typeface="+mn-lt"/>
              </a:rPr>
              <a:t>but it’s not bulletproof!</a:t>
            </a:r>
            <a:r>
              <a:rPr lang="en-US" dirty="0">
                <a:latin typeface="+mn-lt"/>
              </a:rPr>
              <a:t>)</a:t>
            </a:r>
          </a:p>
          <a:p>
            <a:r>
              <a:rPr lang="en-US" dirty="0">
                <a:latin typeface="+mn-lt"/>
              </a:rPr>
              <a:t>When we’re already using database logins and users for managing data access policy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43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generating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sales =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Enumerable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.Range(1, 10000000)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.Select(n =&gt; </a:t>
            </a: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Sale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Id = </a:t>
            </a:r>
            <a:r>
              <a:rPr lang="pl-PL" sz="4400" dirty="0">
                <a:solidFill>
                  <a:srgbClr val="2B91AF"/>
                </a:solidFill>
                <a:latin typeface="Consolas" panose="020B0609020204030204" pitchFamily="49" charset="0"/>
              </a:rPr>
              <a:t>Guid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.NewGuid(),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Amount =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(10, 100),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400" dirty="0" err="1">
                <a:solidFill>
                  <a:srgbClr val="2B91AF"/>
                </a:solidFill>
                <a:latin typeface="Consolas" panose="020B0609020204030204" pitchFamily="49" charset="0"/>
              </a:rPr>
              <a:t>DateTime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(2018,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now.Month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, n % 28 + 1, n % 24, n % 60, 0),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EmployeeId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employeesIds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random.Next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(0, 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employeesIds.Length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})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.ToArray();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3649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column with DDM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238596"/>
            <a:ext cx="11404600" cy="5129560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TABLE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[DDM] 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[Email]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nvarchar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256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MASKED</a:t>
            </a:r>
            <a:r>
              <a:rPr lang="en-US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 </a:t>
            </a:r>
            <a:r>
              <a:rPr lang="en-US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en-US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'email()'</a:t>
            </a:r>
            <a:r>
              <a:rPr lang="en-US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en-US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en-US" b="1" u="sng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[CredicCard]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nvarchar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20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pl-PL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MASKED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WITH </a:t>
            </a:r>
            <a:r>
              <a:rPr lang="pl-PL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b="1" u="sng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FUNCTION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pl-PL" b="1" u="sng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'partial(0,"XXXX-XXXX-XXXX-",4)'</a:t>
            </a:r>
            <a:r>
              <a:rPr lang="pl-PL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</a:t>
            </a:r>
            <a:r>
              <a:rPr lang="pl-PL" b="1" u="sng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b="1" u="sng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endParaRPr lang="pl-PL" b="1" u="sng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8947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Masking types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Default – depends on masked type</a:t>
            </a:r>
          </a:p>
          <a:p>
            <a:r>
              <a:rPr lang="en-US" dirty="0">
                <a:latin typeface="+mn-lt"/>
              </a:rPr>
              <a:t>Random – random number instead of value</a:t>
            </a:r>
          </a:p>
          <a:p>
            <a:r>
              <a:rPr lang="en-US" dirty="0">
                <a:latin typeface="+mn-lt"/>
              </a:rPr>
              <a:t>Email – rXXXX@XXXX.com</a:t>
            </a:r>
          </a:p>
          <a:p>
            <a:r>
              <a:rPr lang="en-US" dirty="0">
                <a:latin typeface="+mn-lt"/>
              </a:rPr>
              <a:t>Custom – our own pattern</a:t>
            </a:r>
            <a:endParaRPr lang="pl-PL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2970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10180-53BD-448F-B39B-31EDE8DE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Masked/Unmasked</a:t>
            </a:r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F98F5-589F-4EA7-A1C5-271832C84A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50002" y="3603203"/>
            <a:ext cx="4953002" cy="84698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CD8D3F-EF67-421E-A470-47C70D54F7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8916" y="3603203"/>
            <a:ext cx="5433084" cy="8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977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Granting/Revoking UNMASK permission to user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GRANT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UNMASK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SQLUserName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REVOKE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UNMASK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SQLUserName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9169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masked data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All queries, inserts, deletes and updates </a:t>
            </a:r>
            <a:r>
              <a:rPr lang="en-US" b="1" dirty="0">
                <a:latin typeface="+mn-lt"/>
              </a:rPr>
              <a:t>will work normally</a:t>
            </a:r>
          </a:p>
          <a:p>
            <a:r>
              <a:rPr lang="en-US" b="1" dirty="0">
                <a:latin typeface="+mn-lt"/>
              </a:rPr>
              <a:t>Only results </a:t>
            </a:r>
            <a:r>
              <a:rPr lang="en-US" dirty="0">
                <a:latin typeface="+mn-lt"/>
              </a:rPr>
              <a:t>are masked and </a:t>
            </a:r>
            <a:r>
              <a:rPr lang="en-US" b="1" dirty="0">
                <a:latin typeface="+mn-lt"/>
              </a:rPr>
              <a:t>not modified in any way</a:t>
            </a:r>
          </a:p>
          <a:p>
            <a:r>
              <a:rPr lang="en-US" dirty="0">
                <a:latin typeface="+mn-lt"/>
              </a:rPr>
              <a:t>DDM is </a:t>
            </a:r>
            <a:r>
              <a:rPr lang="en-US" b="1" dirty="0">
                <a:latin typeface="+mn-lt"/>
              </a:rPr>
              <a:t>not</a:t>
            </a:r>
            <a:r>
              <a:rPr lang="en-US" dirty="0">
                <a:latin typeface="+mn-lt"/>
              </a:rPr>
              <a:t> ultimate security feature, because you can write queries as usual </a:t>
            </a:r>
            <a:r>
              <a:rPr lang="en-US" b="1" dirty="0">
                <a:latin typeface="+mn-lt"/>
              </a:rPr>
              <a:t>it’s possible to brute force enough data</a:t>
            </a:r>
            <a:r>
              <a:rPr lang="en-US" dirty="0">
                <a:latin typeface="+mn-lt"/>
              </a:rPr>
              <a:t> to figure out any masked value.</a:t>
            </a:r>
          </a:p>
        </p:txBody>
      </p:sp>
    </p:spTree>
    <p:extLst>
      <p:ext uri="{BB962C8B-B14F-4D97-AF65-F5344CB8AC3E}">
        <p14:creationId xmlns:p14="http://schemas.microsoft.com/office/powerpoint/2010/main" val="243307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use DDM in Entity Framework?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10102-CA52-470F-BEE3-11DB37ADF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38596"/>
            <a:ext cx="6400800" cy="48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04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access depends on user you’re providing in connection string!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9536-8A55-4C05-AA66-6DEC4174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latin typeface="+mn-lt"/>
              </a:rPr>
              <a:t>"data source=DBADDRESS.database.windows.net;initial catalog=testdb;persist security info=True;user id=</a:t>
            </a:r>
            <a:r>
              <a:rPr lang="pl-PL" b="1" u="sng" dirty="0">
                <a:solidFill>
                  <a:srgbClr val="FF0000"/>
                </a:solidFill>
                <a:latin typeface="+mn-lt"/>
              </a:rPr>
              <a:t>YOURUSERLOGIN</a:t>
            </a:r>
            <a:r>
              <a:rPr lang="pl-PL" dirty="0">
                <a:latin typeface="+mn-lt"/>
              </a:rPr>
              <a:t>;password=</a:t>
            </a:r>
            <a:r>
              <a:rPr lang="pl-PL" u="sng" dirty="0">
                <a:solidFill>
                  <a:srgbClr val="FF0000"/>
                </a:solidFill>
                <a:latin typeface="+mn-lt"/>
              </a:rPr>
              <a:t>YOURPASSWORD</a:t>
            </a:r>
            <a:r>
              <a:rPr lang="pl-PL" dirty="0">
                <a:latin typeface="+mn-lt"/>
              </a:rPr>
              <a:t>;MultipleActiveResultSets=True"</a:t>
            </a:r>
          </a:p>
        </p:txBody>
      </p:sp>
    </p:spTree>
    <p:extLst>
      <p:ext uri="{BB962C8B-B14F-4D97-AF65-F5344CB8AC3E}">
        <p14:creationId xmlns:p14="http://schemas.microsoft.com/office/powerpoint/2010/main" val="22579114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Row Level Security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8B14D0-6608-4AF3-815C-9836F1D1F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989" y="1219721"/>
            <a:ext cx="7908022" cy="5272014"/>
          </a:xfrm>
        </p:spPr>
      </p:pic>
    </p:spTree>
    <p:extLst>
      <p:ext uri="{BB962C8B-B14F-4D97-AF65-F5344CB8AC3E}">
        <p14:creationId xmlns:p14="http://schemas.microsoft.com/office/powerpoint/2010/main" val="3685572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Level Security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Limiting access to data on </a:t>
            </a:r>
            <a:r>
              <a:rPr lang="en-US" b="1" dirty="0">
                <a:latin typeface="+mn-lt"/>
              </a:rPr>
              <a:t>row level</a:t>
            </a:r>
          </a:p>
          <a:p>
            <a:r>
              <a:rPr lang="en-US" dirty="0">
                <a:latin typeface="+mn-lt"/>
              </a:rPr>
              <a:t>Handled by </a:t>
            </a:r>
            <a:r>
              <a:rPr lang="en-US" b="1" dirty="0">
                <a:latin typeface="+mn-lt"/>
              </a:rPr>
              <a:t>Table Valued Function</a:t>
            </a:r>
          </a:p>
          <a:p>
            <a:r>
              <a:rPr lang="en-US" dirty="0">
                <a:latin typeface="+mn-lt"/>
              </a:rPr>
              <a:t>Most of the time it’s used </a:t>
            </a:r>
            <a:r>
              <a:rPr lang="en-US" b="1" dirty="0">
                <a:latin typeface="+mn-lt"/>
              </a:rPr>
              <a:t>with SQL Session </a:t>
            </a:r>
            <a:r>
              <a:rPr lang="en-US" dirty="0">
                <a:latin typeface="+mn-lt"/>
              </a:rPr>
              <a:t>and/or </a:t>
            </a:r>
            <a:r>
              <a:rPr lang="en-US" b="1" dirty="0">
                <a:latin typeface="+mn-lt"/>
              </a:rPr>
              <a:t>logged in user</a:t>
            </a:r>
            <a:endParaRPr lang="pl-PL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893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Level Security – when to use?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b="1" dirty="0">
                <a:latin typeface="+mn-lt"/>
              </a:rPr>
              <a:t>One-database multi-tenant </a:t>
            </a:r>
            <a:r>
              <a:rPr lang="en-US" dirty="0">
                <a:latin typeface="+mn-lt"/>
              </a:rPr>
              <a:t>solutions</a:t>
            </a:r>
          </a:p>
          <a:p>
            <a:r>
              <a:rPr lang="en-US" dirty="0">
                <a:latin typeface="+mn-lt"/>
              </a:rPr>
              <a:t>One column with </a:t>
            </a:r>
            <a:r>
              <a:rPr lang="en-US" b="1" dirty="0">
                <a:latin typeface="+mn-lt"/>
              </a:rPr>
              <a:t>value that can be used in filter </a:t>
            </a:r>
            <a:r>
              <a:rPr lang="en-US" dirty="0" err="1">
                <a:latin typeface="+mn-lt"/>
              </a:rPr>
              <a:t>ie</a:t>
            </a:r>
            <a:r>
              <a:rPr lang="en-US" dirty="0">
                <a:latin typeface="+mn-lt"/>
              </a:rPr>
              <a:t>. </a:t>
            </a:r>
            <a:r>
              <a:rPr lang="en-US" i="1" dirty="0">
                <a:latin typeface="+mn-lt"/>
              </a:rPr>
              <a:t>“</a:t>
            </a:r>
            <a:r>
              <a:rPr lang="en-US" i="1" dirty="0" err="1">
                <a:latin typeface="+mn-lt"/>
              </a:rPr>
              <a:t>TenantId</a:t>
            </a:r>
            <a:r>
              <a:rPr lang="en-US" i="1" dirty="0">
                <a:latin typeface="+mn-lt"/>
              </a:rPr>
              <a:t>”</a:t>
            </a:r>
          </a:p>
          <a:p>
            <a:r>
              <a:rPr lang="en-US" dirty="0">
                <a:latin typeface="+mn-lt"/>
              </a:rPr>
              <a:t>When there is value that you’ll always filter against and if someone will </a:t>
            </a:r>
            <a:r>
              <a:rPr lang="en-US" b="1" dirty="0">
                <a:latin typeface="+mn-lt"/>
              </a:rPr>
              <a:t>forget about this predicate</a:t>
            </a:r>
            <a:r>
              <a:rPr lang="en-US" dirty="0">
                <a:latin typeface="+mn-lt"/>
              </a:rPr>
              <a:t>, it could result in leaking data </a:t>
            </a:r>
            <a:r>
              <a:rPr lang="en-US" dirty="0" err="1">
                <a:latin typeface="+mn-lt"/>
              </a:rPr>
              <a:t>ie</a:t>
            </a:r>
            <a:r>
              <a:rPr lang="en-US" dirty="0">
                <a:latin typeface="+mn-lt"/>
              </a:rPr>
              <a:t>. </a:t>
            </a:r>
            <a:r>
              <a:rPr lang="en-US" i="1" dirty="0">
                <a:latin typeface="+mn-lt"/>
              </a:rPr>
              <a:t>“</a:t>
            </a:r>
            <a:r>
              <a:rPr lang="en-US" i="1" dirty="0" err="1">
                <a:latin typeface="+mn-lt"/>
              </a:rPr>
              <a:t>TenantId</a:t>
            </a:r>
            <a:r>
              <a:rPr lang="en-US" i="1" dirty="0">
                <a:latin typeface="+mn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0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processing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salesGroupedByDay = sales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.Where(s =&gt; </a:t>
            </a:r>
            <a:r>
              <a:rPr lang="en-US" sz="4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s.EmployeeId</a:t>
            </a:r>
            <a:r>
              <a:rPr lang="en-US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 == 			</a:t>
            </a:r>
            <a:r>
              <a:rPr lang="en-US" sz="4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employeedId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.</a:t>
            </a:r>
            <a:r>
              <a:rPr lang="en-US" sz="440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GroupBy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s =&gt; </a:t>
            </a:r>
            <a:r>
              <a:rPr lang="en-US" sz="4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s.DateTime.Date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.ToDictionary(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g =&gt; g.Key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g =&gt; </a:t>
            </a:r>
            <a:r>
              <a:rPr lang="en-US" sz="4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g.Select</a:t>
            </a:r>
            <a:r>
              <a:rPr lang="en-US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(s=&gt;</a:t>
            </a:r>
            <a:r>
              <a:rPr lang="en-US" sz="4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s.Amount</a:t>
            </a:r>
            <a:r>
              <a:rPr lang="en-US" sz="4400" b="1" dirty="0">
                <a:solidFill>
                  <a:srgbClr val="000000"/>
                </a:solidFill>
                <a:latin typeface="Consolas" panose="020B0609020204030204" pitchFamily="49" charset="0"/>
              </a:rPr>
              <a:t>).Sum()</a:t>
            </a:r>
            <a:r>
              <a:rPr lang="en-US" sz="4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466702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456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Row Level Security – how to?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85C31-448A-4B32-86C3-0147CD4EA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337" y="1238596"/>
            <a:ext cx="5839326" cy="54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896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Level Security – identify column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1238596"/>
            <a:ext cx="11389894" cy="5378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[Employees]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[Id]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bigint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[CompanyId] </a:t>
            </a:r>
            <a:r>
              <a:rPr lang="pl-PL" sz="36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bigint</a:t>
            </a:r>
            <a:r>
              <a:rPr lang="pl-PL" sz="3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3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sz="36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[FirstName]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200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200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[Email]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260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25161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Level Security – create function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238596"/>
            <a:ext cx="11806990" cy="5378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[sec].[</a:t>
            </a:r>
            <a:r>
              <a:rPr lang="en-US" sz="3600" b="1" u="sng" dirty="0" err="1">
                <a:solidFill>
                  <a:srgbClr val="00B050"/>
                </a:solidFill>
                <a:latin typeface="Consolas" panose="020B0609020204030204" pitchFamily="49" charset="0"/>
              </a:rPr>
              <a:t>FN_Predicate</a:t>
            </a:r>
            <a:r>
              <a:rPr lang="en-US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(@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CompanyId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bigint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RETURNS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SCHEMABINDING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endParaRPr lang="pl-PL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sz="36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sz="3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pl-PL" sz="3600" b="1" u="sng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36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  </a:t>
            </a:r>
            <a:r>
              <a:rPr lang="pl-PL" sz="36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dirty="0">
                <a:solidFill>
                  <a:srgbClr val="FF00FF"/>
                </a:solidFill>
                <a:latin typeface="Consolas" panose="020B0609020204030204" pitchFamily="49" charset="0"/>
              </a:rPr>
              <a:t>SESSION_CONTEXT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dirty="0">
                <a:solidFill>
                  <a:srgbClr val="FF0000"/>
                </a:solidFill>
                <a:latin typeface="Consolas" panose="020B0609020204030204" pitchFamily="49" charset="0"/>
              </a:rPr>
              <a:t>N'CompanyId'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@CompanyId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1643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Row Level Security– attach security policy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1238596"/>
            <a:ext cx="11806990" cy="53789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SECURITY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POLICY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[sec]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[Filter]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FILTER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PREDICAT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[sec].[FN_Predicate]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CompanyId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[Employees]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pl-PL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PREDICATE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[sec].[FN_Predicate]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CompanyId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[Employees]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AFTER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PREDICATE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[sec].[FN_Predicate]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CompanyId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[Employees]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BEFORE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BLOCK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PREDICATE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b="1" u="sng" dirty="0">
                <a:solidFill>
                  <a:srgbClr val="00B050"/>
                </a:solidFill>
                <a:latin typeface="Consolas" panose="020B0609020204030204" pitchFamily="49" charset="0"/>
              </a:rPr>
              <a:t>[sec].[FN_Predicate]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CompanyId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36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[Employees]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BEFORE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endParaRPr lang="en-US" sz="3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WITH 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STATE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pl-PL" sz="36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r>
              <a:rPr lang="pl-PL" sz="3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pl-PL" sz="36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6158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5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Row Level Security – querying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A0E09-B076-4938-8038-9F154F0EC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505" y="1466098"/>
            <a:ext cx="5827295" cy="5095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4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l-PL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4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sz="4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[Employees]</a:t>
            </a:r>
            <a:endParaRPr lang="pl-PL" sz="4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2A1C73-388A-4935-ABFA-9CF75910B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66098"/>
            <a:ext cx="5827295" cy="50951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SP_SET_SESSION_CONTEXT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@key</a:t>
            </a:r>
            <a:r>
              <a:rPr lang="pl-PL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l-PL" sz="32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N'CompanyId’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@value</a:t>
            </a:r>
            <a:r>
              <a:rPr lang="pl-PL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r>
              <a:rPr lang="pl-PL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pl-PL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32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pl-PL" sz="32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[Employees]</a:t>
            </a:r>
            <a:endParaRPr lang="pl-PL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B9206-6BE0-4608-8E2F-61411AE44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05" y="5079708"/>
            <a:ext cx="5827295" cy="1481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6082C-27DE-4E85-9310-2E82ECBA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5079708"/>
            <a:ext cx="5845782" cy="10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0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RLS in Entity Framework – setting session in </a:t>
            </a:r>
            <a:r>
              <a:rPr lang="en-US" dirty="0" err="1"/>
              <a:t>ctor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" y="1026694"/>
            <a:ext cx="11839074" cy="56949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EmployeesDbContext(ICompany company)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companyId = company.Id;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.Database.Connection.Open();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//Required</a:t>
            </a:r>
            <a:endParaRPr lang="pl-PL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SetCompanyIdInSqlSession();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SetCompanyIdInSqlSession()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SqlParameter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"@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companyId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companyId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.Database.ExecuteSqlCommand(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sql: 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"SP_SET_SESSION_CONTEXT @key=N'CompanyId' ,@value=@companyId"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parameters: sqlParameter);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47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223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RLS in EF – setting session on connection state change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63" y="1026694"/>
            <a:ext cx="11839074" cy="56949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EmployeesDbContext(</a:t>
            </a:r>
            <a:r>
              <a:rPr lang="pl-PL" sz="3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ICompany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 company)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companyId = company.Id;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Database.Connection.StateChange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OnConnectionOpened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OnConnectionOpened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sender,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StateChangeEventArgs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e) 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e.CurrentState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ConnectionState</a:t>
            </a:r>
            <a:r>
              <a:rPr lang="en-US" sz="3200" dirty="0" err="1">
                <a:solidFill>
                  <a:srgbClr val="000000"/>
                </a:solidFill>
                <a:latin typeface="Consolas" panose="020B0609020204030204" pitchFamily="49" charset="0"/>
              </a:rPr>
              <a:t>.Open</a:t>
            </a: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SetCompanyIdInSqlSession();</a:t>
            </a:r>
          </a:p>
          <a:p>
            <a:pPr marL="0" indent="0">
              <a:buNone/>
            </a:pPr>
            <a:r>
              <a:rPr lang="pl-PL" sz="3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33716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Tables</a:t>
            </a:r>
            <a:endParaRPr lang="pl-P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70B5614-7371-437A-87C2-F320D88C3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98089" y="1162327"/>
            <a:ext cx="7995822" cy="5330548"/>
          </a:xfrm>
        </p:spPr>
      </p:pic>
    </p:spTree>
    <p:extLst>
      <p:ext uri="{BB962C8B-B14F-4D97-AF65-F5344CB8AC3E}">
        <p14:creationId xmlns:p14="http://schemas.microsoft.com/office/powerpoint/2010/main" val="2461496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Tables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A.K.A – System Versioned Tables</a:t>
            </a:r>
          </a:p>
          <a:p>
            <a:r>
              <a:rPr lang="en-US" dirty="0">
                <a:latin typeface="+mn-lt"/>
              </a:rPr>
              <a:t>Query for state in any point of time</a:t>
            </a:r>
          </a:p>
          <a:p>
            <a:r>
              <a:rPr lang="en-US" dirty="0">
                <a:latin typeface="+mn-lt"/>
              </a:rPr>
              <a:t>Query and aggregate state changes for specified time period</a:t>
            </a:r>
          </a:p>
          <a:p>
            <a:r>
              <a:rPr lang="en-US" dirty="0">
                <a:latin typeface="+mn-lt"/>
              </a:rPr>
              <a:t>Basically it’s ordinary table backed by table with historical record with columns indicating time range when it was valid</a:t>
            </a:r>
          </a:p>
        </p:txBody>
      </p:sp>
    </p:spTree>
    <p:extLst>
      <p:ext uri="{BB962C8B-B14F-4D97-AF65-F5344CB8AC3E}">
        <p14:creationId xmlns:p14="http://schemas.microsoft.com/office/powerpoint/2010/main" val="3225719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Tables – when to use?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When it’s important to store and/or analyze historical data</a:t>
            </a:r>
          </a:p>
          <a:p>
            <a:r>
              <a:rPr lang="en-US" dirty="0">
                <a:latin typeface="+mn-lt"/>
              </a:rPr>
              <a:t>When you need to generate reports based on historical records</a:t>
            </a:r>
          </a:p>
          <a:p>
            <a:r>
              <a:rPr lang="en-US" dirty="0">
                <a:latin typeface="+mn-lt"/>
              </a:rPr>
              <a:t>When you want to restore application state for given point in time easily</a:t>
            </a:r>
          </a:p>
          <a:p>
            <a:r>
              <a:rPr lang="en-US" dirty="0">
                <a:latin typeface="+mn-lt"/>
              </a:rPr>
              <a:t>When you want to use ordinary table in ordinary way but you want to gather data about state changes over time</a:t>
            </a:r>
          </a:p>
        </p:txBody>
      </p:sp>
    </p:spTree>
    <p:extLst>
      <p:ext uri="{BB962C8B-B14F-4D97-AF65-F5344CB8AC3E}">
        <p14:creationId xmlns:p14="http://schemas.microsoft.com/office/powerpoint/2010/main" val="287278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in memory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Generating sales: ~2,8s (irrelevant)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Processing elements: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~0,25s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Total: ~3,05s</a:t>
            </a:r>
          </a:p>
        </p:txBody>
      </p:sp>
    </p:spTree>
    <p:extLst>
      <p:ext uri="{BB962C8B-B14F-4D97-AF65-F5344CB8AC3E}">
        <p14:creationId xmlns:p14="http://schemas.microsoft.com/office/powerpoint/2010/main" val="36665027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Temporal Tables – creating table in SQL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997965"/>
            <a:ext cx="11710736" cy="56108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[Products]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uniqueidentifier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[Name]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200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[Price]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decimal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19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[Quantity]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StartTime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[DF_Products_StartTime]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FF"/>
                </a:solidFill>
                <a:latin typeface="Consolas" panose="020B0609020204030204" pitchFamily="49" charset="0"/>
              </a:rPr>
              <a:t>SYSUTCDATETIME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[DF_Products_EndTime]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datetime2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'9999-12-31 23:59:59'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PERIOD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SYSTEM_TIME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[StartTime]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[EndTime]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PK_Products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CLUSTERED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SYSTEM_VERSIONING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HISTORY_TABLE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[ProductsHistory]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121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4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Temporal Tables – creating table in SQL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997965"/>
            <a:ext cx="11710736" cy="56108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[Products]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--...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StartTime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START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[DF_Products_StartTime]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FF"/>
                </a:solidFill>
                <a:latin typeface="Consolas" panose="020B0609020204030204" pitchFamily="49" charset="0"/>
              </a:rPr>
              <a:t>SYSUTCDATETIME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EndTime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datetime2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GENERATED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ALWAYS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CONSTRAINT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[DF_Products_EndTime]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FF"/>
                </a:solidFill>
                <a:latin typeface="Consolas" panose="020B0609020204030204" pitchFamily="49" charset="0"/>
              </a:rPr>
              <a:t>CONVERT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datetime2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'9999-12-31 23:59:59'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PERIOD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dirty="0">
                <a:solidFill>
                  <a:srgbClr val="0000FF"/>
                </a:solidFill>
                <a:latin typeface="Consolas" panose="020B0609020204030204" pitchFamily="49" charset="0"/>
              </a:rPr>
              <a:t>SYSTEM_TIME </a:t>
            </a:r>
            <a:r>
              <a:rPr lang="da-DK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[StartTime]</a:t>
            </a:r>
            <a:r>
              <a:rPr lang="da-DK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a-DK" dirty="0">
                <a:solidFill>
                  <a:srgbClr val="000000"/>
                </a:solidFill>
                <a:latin typeface="Consolas" panose="020B0609020204030204" pitchFamily="49" charset="0"/>
              </a:rPr>
              <a:t> [EndTime]</a:t>
            </a:r>
            <a:r>
              <a:rPr lang="da-DK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endParaRPr lang="da-DK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SYSTEM_VERSIONING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HISTORY_TABLE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[ProductsHistory]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));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7816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 – Versioned and History Tables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F4FA7-EE28-45DC-856A-4A99A6E1B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989" y="1117772"/>
            <a:ext cx="3818022" cy="54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57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Tables – Versioned Table (Current State)</a:t>
            </a:r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18FF8B-1C19-45F9-8015-8827B6B76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1" y="4155730"/>
            <a:ext cx="11182358" cy="16075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5A226D-DE5C-46F7-86F2-264FAD30ADE4}"/>
              </a:ext>
            </a:extLst>
          </p:cNvPr>
          <p:cNvSpPr txBox="1"/>
          <p:nvPr/>
        </p:nvSpPr>
        <p:spPr>
          <a:xfrm>
            <a:off x="504821" y="2055940"/>
            <a:ext cx="1118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sz="3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[Products]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24611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Tables – History Table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A5FA4-46A4-4038-B9AD-9636EF2A4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8" y="3428999"/>
            <a:ext cx="11182358" cy="2700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FA3E6E-C4BF-4934-833E-1D910299D2B7}"/>
              </a:ext>
            </a:extLst>
          </p:cNvPr>
          <p:cNvSpPr txBox="1"/>
          <p:nvPr/>
        </p:nvSpPr>
        <p:spPr>
          <a:xfrm>
            <a:off x="449178" y="2010632"/>
            <a:ext cx="1118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3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sz="3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[Products</a:t>
            </a:r>
            <a:r>
              <a:rPr lang="en-US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History</a:t>
            </a:r>
            <a:r>
              <a:rPr lang="pl-PL" sz="3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6231707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Temporal tables – state for specific point of time 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1999211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[Name]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[Price]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[Quantity]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[Products]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FOR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SYSTEM_TIME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'2018-02-28 21:50'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3385A-78B1-4356-865D-53121664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46" y="3429000"/>
            <a:ext cx="7826950" cy="31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758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656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/>
              <a:t>Temporal tables – changes over time range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127"/>
            <a:ext cx="10515600" cy="267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DECLARE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@now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datetime2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getutcdate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[Products] 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SYSTEM_TIME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BETWEEN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'2018-03-01'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@now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[EndTime]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</a:t>
            </a:r>
            <a:endParaRPr 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B0A06-877E-4FF6-AF75-657F7B51A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41" y="4205040"/>
            <a:ext cx="11112918" cy="24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74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Temporal tables – aggregation on historical data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053" y="873471"/>
            <a:ext cx="11389894" cy="27039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[Name]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[Price]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Min_Price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[Price]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Max_Price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pl-PL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[Quantity]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Min_Quantity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fr-FR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Quantity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fr-FR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fr-FR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Max_Quantity</a:t>
            </a:r>
            <a:endParaRPr lang="fr-FR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[Products] 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SYSTEM_TIME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BETWEEN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'2018-01-1'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@now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[Id]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[Name]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F2B38-9B8C-4094-90BE-F8C976679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3" y="3709354"/>
            <a:ext cx="11389894" cy="31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64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365125"/>
            <a:ext cx="10780294" cy="873471"/>
          </a:xfrm>
        </p:spPr>
        <p:txBody>
          <a:bodyPr>
            <a:normAutofit/>
          </a:bodyPr>
          <a:lstStyle/>
          <a:p>
            <a:r>
              <a:rPr lang="en-US" dirty="0"/>
              <a:t>How to apply this magic in ORM?</a:t>
            </a:r>
            <a:endParaRPr lang="pl-PL" dirty="0"/>
          </a:p>
        </p:txBody>
      </p:sp>
      <p:pic>
        <p:nvPicPr>
          <p:cNvPr id="6" name="Picture 4" descr="https://www.meme-arsenal.com/memes/c7357b7c56ff123d05a332005aedb117.jpg">
            <a:extLst>
              <a:ext uri="{FF2B5EF4-FFF2-40B4-BE49-F238E27FC236}">
                <a16:creationId xmlns:a16="http://schemas.microsoft.com/office/drawing/2014/main" id="{765062BC-0032-4CC0-BCE5-BB24CAF95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238596"/>
            <a:ext cx="39624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8739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don’t!</a:t>
            </a:r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155D00-1267-443A-B312-048CCBF79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032" y="1240926"/>
            <a:ext cx="6833936" cy="51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87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table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[RawSales]</a:t>
            </a:r>
          </a:p>
          <a:p>
            <a:pPr marL="0" indent="0">
              <a:buNone/>
            </a:pP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pl-PL" sz="4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uniqueidentifier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[Amount] </a:t>
            </a: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sz="4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[DateTime] </a:t>
            </a: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pl-PL" sz="4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[EmployeeId] </a:t>
            </a:r>
            <a:r>
              <a:rPr lang="pl-PL" sz="4100" dirty="0">
                <a:solidFill>
                  <a:srgbClr val="0000FF"/>
                </a:solidFill>
                <a:latin typeface="Consolas" panose="020B0609020204030204" pitchFamily="49" charset="0"/>
              </a:rPr>
              <a:t>uniqueidentifier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pl-PL" sz="4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pl-PL" sz="4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41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pl-PL" sz="4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577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Unless you really must. Then: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Use Micro ORM like Dapper</a:t>
            </a:r>
          </a:p>
          <a:p>
            <a:pPr marL="0" indent="0" algn="ctr">
              <a:buNone/>
            </a:pPr>
            <a:r>
              <a:rPr lang="en-US" b="1" dirty="0">
                <a:latin typeface="+mn-lt"/>
              </a:rPr>
              <a:t>OR</a:t>
            </a:r>
          </a:p>
          <a:p>
            <a:r>
              <a:rPr lang="en-US" dirty="0">
                <a:latin typeface="+mn-lt"/>
              </a:rPr>
              <a:t>For </a:t>
            </a:r>
            <a:r>
              <a:rPr lang="en-US" b="1" dirty="0">
                <a:latin typeface="+mn-lt"/>
              </a:rPr>
              <a:t>inserts, updates and deletes </a:t>
            </a:r>
            <a:r>
              <a:rPr lang="en-US" dirty="0">
                <a:latin typeface="+mn-lt"/>
              </a:rPr>
              <a:t>you should create </a:t>
            </a:r>
            <a:r>
              <a:rPr lang="en-US" b="1" dirty="0">
                <a:latin typeface="+mn-lt"/>
              </a:rPr>
              <a:t>stored procedures</a:t>
            </a:r>
            <a:r>
              <a:rPr lang="en-US" dirty="0">
                <a:latin typeface="+mn-lt"/>
              </a:rPr>
              <a:t> and map them in Entity Framework.</a:t>
            </a:r>
          </a:p>
          <a:p>
            <a:r>
              <a:rPr lang="en-US" dirty="0">
                <a:latin typeface="+mn-lt"/>
              </a:rPr>
              <a:t>For </a:t>
            </a:r>
            <a:r>
              <a:rPr lang="en-US" b="1" dirty="0" err="1">
                <a:latin typeface="+mn-lt"/>
              </a:rPr>
              <a:t>ordrinary</a:t>
            </a:r>
            <a:r>
              <a:rPr lang="en-US" b="1" dirty="0">
                <a:latin typeface="+mn-lt"/>
              </a:rPr>
              <a:t> queries </a:t>
            </a:r>
            <a:r>
              <a:rPr lang="en-US" dirty="0">
                <a:latin typeface="+mn-lt"/>
              </a:rPr>
              <a:t>you can </a:t>
            </a:r>
            <a:r>
              <a:rPr lang="en-US" b="1" dirty="0">
                <a:latin typeface="+mn-lt"/>
              </a:rPr>
              <a:t>map versioned table </a:t>
            </a:r>
            <a:r>
              <a:rPr lang="en-US" dirty="0">
                <a:latin typeface="+mn-lt"/>
              </a:rPr>
              <a:t>or some kind of </a:t>
            </a:r>
            <a:r>
              <a:rPr lang="en-US" b="1" dirty="0">
                <a:latin typeface="+mn-lt"/>
              </a:rPr>
              <a:t>view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>
                <a:latin typeface="+mn-lt"/>
              </a:rPr>
              <a:t>For querying with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SYSTEM_TIME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latin typeface="+mn-lt"/>
              </a:rPr>
              <a:t>you should </a:t>
            </a:r>
            <a:r>
              <a:rPr lang="en-US" b="1" dirty="0">
                <a:latin typeface="+mn-lt"/>
              </a:rPr>
              <a:t>create and map your own SQL functions</a:t>
            </a:r>
            <a:r>
              <a:rPr lang="en-US" dirty="0">
                <a:latin typeface="+mn-lt"/>
              </a:rPr>
              <a:t> (details in one of my blog posts)</a:t>
            </a:r>
          </a:p>
        </p:txBody>
      </p:sp>
    </p:spTree>
    <p:extLst>
      <p:ext uri="{BB962C8B-B14F-4D97-AF65-F5344CB8AC3E}">
        <p14:creationId xmlns:p14="http://schemas.microsoft.com/office/powerpoint/2010/main" val="19825312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Tables – tips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Entity Framework doesn’t work with Temporal Tables without some </a:t>
            </a:r>
            <a:r>
              <a:rPr lang="en-US" b="1" dirty="0">
                <a:latin typeface="+mn-lt"/>
              </a:rPr>
              <a:t>custom settings during mapping </a:t>
            </a:r>
            <a:r>
              <a:rPr lang="en-US" dirty="0">
                <a:latin typeface="+mn-lt"/>
              </a:rPr>
              <a:t>and tricky </a:t>
            </a:r>
            <a:r>
              <a:rPr lang="en-US" b="1" dirty="0">
                <a:latin typeface="+mn-lt"/>
              </a:rPr>
              <a:t>interceptor</a:t>
            </a:r>
            <a:r>
              <a:rPr lang="en-US" dirty="0">
                <a:latin typeface="+mn-lt"/>
              </a:rPr>
              <a:t>, to handle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SYSTEM_TIME</a:t>
            </a:r>
            <a:r>
              <a:rPr lang="en-US" dirty="0">
                <a:latin typeface="+mn-lt"/>
              </a:rPr>
              <a:t> columns.</a:t>
            </a:r>
          </a:p>
          <a:p>
            <a:r>
              <a:rPr lang="en-US" dirty="0">
                <a:latin typeface="+mn-lt"/>
              </a:rPr>
              <a:t>Use raw SQL or create and map </a:t>
            </a:r>
            <a:r>
              <a:rPr lang="en-US" b="1" dirty="0">
                <a:latin typeface="+mn-lt"/>
              </a:rPr>
              <a:t>procedures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+mn-lt"/>
              </a:rPr>
              <a:t>views</a:t>
            </a:r>
            <a:r>
              <a:rPr lang="en-US" dirty="0">
                <a:latin typeface="+mn-lt"/>
              </a:rPr>
              <a:t> and/or </a:t>
            </a:r>
            <a:r>
              <a:rPr lang="en-US" b="1" dirty="0">
                <a:latin typeface="+mn-lt"/>
              </a:rPr>
              <a:t>functions</a:t>
            </a:r>
            <a:r>
              <a:rPr lang="en-US" dirty="0">
                <a:latin typeface="+mn-lt"/>
              </a:rPr>
              <a:t> to interact with versioned tables.</a:t>
            </a:r>
          </a:p>
          <a:p>
            <a:r>
              <a:rPr lang="en-US" dirty="0">
                <a:latin typeface="+mn-lt"/>
              </a:rPr>
              <a:t>If you really need ORM – </a:t>
            </a:r>
            <a:r>
              <a:rPr lang="en-US" b="1" dirty="0">
                <a:latin typeface="+mn-lt"/>
              </a:rPr>
              <a:t>consider using micro ORM </a:t>
            </a:r>
            <a:r>
              <a:rPr lang="en-US" dirty="0">
                <a:latin typeface="+mn-lt"/>
              </a:rPr>
              <a:t>(</a:t>
            </a:r>
            <a:r>
              <a:rPr lang="en-US" dirty="0" err="1">
                <a:latin typeface="+mn-lt"/>
              </a:rPr>
              <a:t>ie</a:t>
            </a:r>
            <a:r>
              <a:rPr lang="en-US" dirty="0">
                <a:latin typeface="+mn-lt"/>
              </a:rPr>
              <a:t>. Dapper), those are more flexible.</a:t>
            </a:r>
          </a:p>
          <a:p>
            <a:r>
              <a:rPr lang="en-US" dirty="0">
                <a:latin typeface="+mn-lt"/>
              </a:rPr>
              <a:t>Be careful about </a:t>
            </a:r>
            <a:r>
              <a:rPr lang="en-US" b="1" dirty="0">
                <a:latin typeface="+mn-lt"/>
              </a:rPr>
              <a:t>table size </a:t>
            </a:r>
            <a:r>
              <a:rPr lang="en-US" dirty="0">
                <a:latin typeface="+mn-lt"/>
              </a:rPr>
              <a:t>and set retention period and/or partition/stretch.</a:t>
            </a:r>
          </a:p>
        </p:txBody>
      </p:sp>
    </p:spTree>
    <p:extLst>
      <p:ext uri="{BB962C8B-B14F-4D97-AF65-F5344CB8AC3E}">
        <p14:creationId xmlns:p14="http://schemas.microsoft.com/office/powerpoint/2010/main" val="34053451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tool for working with SQL which you won’t see in Visual Studio?</a:t>
            </a:r>
            <a:endParaRPr lang="pl-PL" dirty="0"/>
          </a:p>
        </p:txBody>
      </p:sp>
      <p:pic>
        <p:nvPicPr>
          <p:cNvPr id="1026" name="Picture 2" descr="Znalezione obrazy dla zapytania tools meme">
            <a:extLst>
              <a:ext uri="{FF2B5EF4-FFF2-40B4-BE49-F238E27FC236}">
                <a16:creationId xmlns:a16="http://schemas.microsoft.com/office/drawing/2014/main" id="{17829355-01C9-47C5-8A3D-0859D0D08D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42" y="1545564"/>
            <a:ext cx="6063916" cy="509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142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Plans</a:t>
            </a:r>
            <a:endParaRPr lang="pl-PL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8FF4F8A-FB74-4A79-8DB4-6C5F4D4E7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2986"/>
            <a:ext cx="10515600" cy="330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1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Plans – </a:t>
            </a:r>
            <a:r>
              <a:rPr lang="en-US" dirty="0" err="1"/>
              <a:t>Interpretting</a:t>
            </a:r>
            <a:r>
              <a:rPr lang="en-US" dirty="0"/>
              <a:t> operations and finding problems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6C848-645B-45BD-989F-48DE206A9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493" y="1304042"/>
            <a:ext cx="8635014" cy="49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740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Execution Plans – Fixing problems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214CF-5494-49C4-A814-047D303FD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207493" cy="2941685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NONCLUSTERED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INDEX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AwesomeIndex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ON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[SalesLT]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[Product] 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b="1" u="sng" dirty="0">
                <a:solidFill>
                  <a:srgbClr val="FFC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[ProductCategoryID]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dirty="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pl-PL" b="1" u="sng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[Color]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l-PL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 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pl-PL" b="1" u="sng" dirty="0">
                <a:solidFill>
                  <a:srgbClr val="00B05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[Name]</a:t>
            </a:r>
            <a:r>
              <a:rPr lang="pl-PL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740A2B-E034-45B4-8CD6-36083A8DC0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05974"/>
            <a:ext cx="2929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11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9B0B6-8360-4849-B08E-1EA00DB3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Voila!</a:t>
            </a:r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1A687-A377-41D6-BD74-A11423B91B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1056" y="2405849"/>
            <a:ext cx="8409888" cy="31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063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Notable Mentions – JSON Support </a:t>
            </a:r>
            <a:r>
              <a:rPr lang="en-US" i="1" dirty="0"/>
              <a:t>(2016+)</a:t>
            </a:r>
            <a:endParaRPr lang="pl-PL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Since MS SQL 2016 it’s possible to operate on JSON with set of built-in functions like </a:t>
            </a:r>
            <a:r>
              <a:rPr lang="en-US" b="1" dirty="0">
                <a:latin typeface="+mn-lt"/>
              </a:rPr>
              <a:t>OPENJSON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+mn-lt"/>
              </a:rPr>
              <a:t>JSON_VALUE</a:t>
            </a:r>
            <a:r>
              <a:rPr lang="en-US" dirty="0">
                <a:latin typeface="+mn-lt"/>
              </a:rPr>
              <a:t>, </a:t>
            </a:r>
            <a:r>
              <a:rPr lang="en-US" b="1" dirty="0">
                <a:latin typeface="+mn-lt"/>
              </a:rPr>
              <a:t>JSON_QUERY </a:t>
            </a:r>
            <a:r>
              <a:rPr lang="en-US" dirty="0">
                <a:latin typeface="+mn-lt"/>
              </a:rPr>
              <a:t>and </a:t>
            </a:r>
            <a:r>
              <a:rPr lang="en-US" b="1" dirty="0">
                <a:latin typeface="+mn-lt"/>
              </a:rPr>
              <a:t>JSON_MODIFY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>
                <a:latin typeface="+mn-lt"/>
              </a:rPr>
              <a:t>Any </a:t>
            </a:r>
            <a:r>
              <a:rPr lang="en-US" b="1" i="1" dirty="0" err="1">
                <a:latin typeface="+mn-lt"/>
              </a:rPr>
              <a:t>nvarchar</a:t>
            </a:r>
            <a:r>
              <a:rPr lang="en-US" b="1" i="1" dirty="0">
                <a:latin typeface="+mn-lt"/>
              </a:rPr>
              <a:t>(max) </a:t>
            </a:r>
            <a:r>
              <a:rPr lang="en-US" dirty="0">
                <a:latin typeface="+mn-lt"/>
              </a:rPr>
              <a:t>could be used as JSON as long as it contains valid JSON. You can check it with </a:t>
            </a:r>
            <a:r>
              <a:rPr lang="en-US" b="1" dirty="0">
                <a:latin typeface="+mn-lt"/>
              </a:rPr>
              <a:t>ISJSON</a:t>
            </a:r>
            <a:r>
              <a:rPr lang="en-US" dirty="0">
                <a:latin typeface="+mn-lt"/>
              </a:rPr>
              <a:t> function.</a:t>
            </a:r>
          </a:p>
          <a:p>
            <a:r>
              <a:rPr lang="en-US" dirty="0">
                <a:latin typeface="+mn-lt"/>
              </a:rPr>
              <a:t>You can build your own functions, views and procedures around it and map them in your ORM.</a:t>
            </a:r>
          </a:p>
          <a:p>
            <a:r>
              <a:rPr lang="en-US" dirty="0">
                <a:latin typeface="+mn-lt"/>
              </a:rPr>
              <a:t>More details: </a:t>
            </a:r>
            <a:r>
              <a:rPr lang="en-US" dirty="0">
                <a:latin typeface="+mn-lt"/>
                <a:hlinkClick r:id="rId2"/>
              </a:rPr>
              <a:t>https://channel9.msdn.com/Shows/Data-Exposed/SQL-Server-2016-and-JSON-Support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4049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Notable Mentions – Graph Databases </a:t>
            </a:r>
            <a:r>
              <a:rPr lang="en-US" i="1" dirty="0"/>
              <a:t>(2017+)</a:t>
            </a:r>
            <a:endParaRPr lang="pl-PL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29789"/>
            <a:ext cx="11293642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If you really need to build </a:t>
            </a:r>
            <a:r>
              <a:rPr lang="en-US" b="1" dirty="0">
                <a:latin typeface="+mn-lt"/>
              </a:rPr>
              <a:t>complex and tangled relationships</a:t>
            </a:r>
            <a:r>
              <a:rPr lang="en-US" dirty="0">
                <a:latin typeface="+mn-lt"/>
              </a:rPr>
              <a:t> in your data model you can use </a:t>
            </a:r>
            <a:r>
              <a:rPr lang="en-US" b="1" dirty="0">
                <a:latin typeface="+mn-lt"/>
              </a:rPr>
              <a:t>limited</a:t>
            </a:r>
            <a:r>
              <a:rPr lang="en-US" dirty="0">
                <a:latin typeface="+mn-lt"/>
              </a:rPr>
              <a:t> graph database possibilities since SQL Server 2017</a:t>
            </a:r>
          </a:p>
          <a:p>
            <a:r>
              <a:rPr lang="en-US" dirty="0">
                <a:latin typeface="+mn-lt"/>
              </a:rPr>
              <a:t>Graphs consists of </a:t>
            </a:r>
            <a:r>
              <a:rPr lang="en-US" b="1" dirty="0">
                <a:latin typeface="+mn-lt"/>
              </a:rPr>
              <a:t>node and edge tables</a:t>
            </a:r>
          </a:p>
          <a:p>
            <a:r>
              <a:rPr lang="en-US" dirty="0">
                <a:latin typeface="+mn-lt"/>
              </a:rPr>
              <a:t>It’s still RDBMS so tooling and syntax are not so well-developed as </a:t>
            </a:r>
            <a:r>
              <a:rPr lang="en-US" b="1" dirty="0">
                <a:latin typeface="+mn-lt"/>
              </a:rPr>
              <a:t>Neo4J</a:t>
            </a:r>
            <a:r>
              <a:rPr lang="en-US" dirty="0">
                <a:latin typeface="+mn-lt"/>
              </a:rPr>
              <a:t> or </a:t>
            </a:r>
            <a:r>
              <a:rPr lang="en-US" b="1" dirty="0">
                <a:latin typeface="+mn-lt"/>
              </a:rPr>
              <a:t>Gremlin</a:t>
            </a:r>
          </a:p>
          <a:p>
            <a:r>
              <a:rPr lang="en-US" dirty="0">
                <a:latin typeface="+mn-lt"/>
              </a:rPr>
              <a:t>More details: </a:t>
            </a:r>
            <a:r>
              <a:rPr lang="en-US" dirty="0">
                <a:latin typeface="+mn-lt"/>
                <a:hlinkClick r:id="rId2"/>
              </a:rPr>
              <a:t>https://channel9.msdn.com/Events/Connect/2017/T146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201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Notable Mentions – Other stuff that you could’ve missed</a:t>
            </a:r>
            <a:endParaRPr lang="pl-PL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29789"/>
            <a:ext cx="11293642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Partitioning</a:t>
            </a:r>
          </a:p>
          <a:p>
            <a:r>
              <a:rPr lang="en-US" dirty="0">
                <a:latin typeface="+mn-lt"/>
              </a:rPr>
              <a:t>Stretching database</a:t>
            </a:r>
          </a:p>
          <a:p>
            <a:r>
              <a:rPr lang="en-US" dirty="0" err="1">
                <a:latin typeface="+mn-lt"/>
              </a:rPr>
              <a:t>Columnstore</a:t>
            </a:r>
            <a:r>
              <a:rPr lang="en-US" dirty="0">
                <a:latin typeface="+mn-lt"/>
              </a:rPr>
              <a:t> Indexes</a:t>
            </a:r>
          </a:p>
          <a:p>
            <a:r>
              <a:rPr lang="en-US" dirty="0">
                <a:latin typeface="+mn-lt"/>
              </a:rPr>
              <a:t>Transparent Data Encryption</a:t>
            </a:r>
          </a:p>
        </p:txBody>
      </p:sp>
    </p:spTree>
    <p:extLst>
      <p:ext uri="{BB962C8B-B14F-4D97-AF65-F5344CB8AC3E}">
        <p14:creationId xmlns:p14="http://schemas.microsoft.com/office/powerpoint/2010/main" val="403556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01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10 million sales – fetching entire table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6" y="1117772"/>
            <a:ext cx="11646568" cy="5740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4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sales = dbContext.Sales</a:t>
            </a:r>
          </a:p>
          <a:p>
            <a:pPr marL="0" indent="0">
              <a:buNone/>
            </a:pPr>
            <a:r>
              <a:rPr lang="pl-PL" sz="4400" dirty="0">
                <a:solidFill>
                  <a:srgbClr val="000000"/>
                </a:solidFill>
                <a:latin typeface="Consolas" panose="020B0609020204030204" pitchFamily="49" charset="0"/>
              </a:rPr>
              <a:t>    .ToList();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71085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ORM = </a:t>
            </a:r>
            <a:r>
              <a:rPr lang="en-US" b="1" dirty="0"/>
              <a:t>Faster Development </a:t>
            </a:r>
            <a:r>
              <a:rPr lang="en-US" dirty="0"/>
              <a:t>and </a:t>
            </a:r>
            <a:r>
              <a:rPr lang="en-US" b="1" dirty="0"/>
              <a:t>Limited Options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8EDBD0-AC7F-4E4D-9A0E-A76CCE4B6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06" y="2303236"/>
            <a:ext cx="7080988" cy="2251528"/>
          </a:xfrm>
        </p:spPr>
      </p:pic>
    </p:spTree>
    <p:extLst>
      <p:ext uri="{BB962C8B-B14F-4D97-AF65-F5344CB8AC3E}">
        <p14:creationId xmlns:p14="http://schemas.microsoft.com/office/powerpoint/2010/main" val="33573659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Don’t think in object oriented way </a:t>
            </a:r>
            <a:r>
              <a:rPr lang="en-US" dirty="0"/>
              <a:t>while working with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87C1D1-E047-4064-8DFF-AAEC39ED2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31" y="1551636"/>
            <a:ext cx="7119937" cy="4746625"/>
          </a:xfrm>
        </p:spPr>
      </p:pic>
    </p:spTree>
    <p:extLst>
      <p:ext uri="{BB962C8B-B14F-4D97-AF65-F5344CB8AC3E}">
        <p14:creationId xmlns:p14="http://schemas.microsoft.com/office/powerpoint/2010/main" val="33130010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000"/>
            <a:ext cx="10515600" cy="1251448"/>
          </a:xfrm>
        </p:spPr>
        <p:txBody>
          <a:bodyPr>
            <a:normAutofit fontScale="90000"/>
          </a:bodyPr>
          <a:lstStyle/>
          <a:p>
            <a:r>
              <a:rPr lang="en-US" dirty="0"/>
              <a:t>Most of advanced DB features can be </a:t>
            </a:r>
            <a:r>
              <a:rPr lang="en-US" b="1" dirty="0"/>
              <a:t>exposed via views, procedures and functions</a:t>
            </a:r>
            <a:r>
              <a:rPr lang="pl-PL" b="1" dirty="0"/>
              <a:t>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34439"/>
            <a:ext cx="10515600" cy="1306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4000" dirty="0"/>
              <a:t>...</a:t>
            </a:r>
            <a:r>
              <a:rPr lang="en-US" sz="4000" dirty="0"/>
              <a:t>and those can be mapped in ORMs or used in raw SQL</a:t>
            </a:r>
            <a:endParaRPr lang="en-US" sz="4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310B37-BE2C-423E-8184-FA883479E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82" y="1523561"/>
            <a:ext cx="5741436" cy="38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943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it’s </a:t>
            </a:r>
            <a:r>
              <a:rPr lang="en-US" b="1" dirty="0"/>
              <a:t>easier to write raw SQL </a:t>
            </a:r>
            <a:r>
              <a:rPr lang="en-US" dirty="0"/>
              <a:t>than use ORM for the same effect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93E66C-106C-4E50-9B6E-33023DBD2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6297" y="1430338"/>
            <a:ext cx="7519405" cy="474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674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in SQL </a:t>
            </a:r>
            <a:r>
              <a:rPr lang="en-US" b="1" dirty="0"/>
              <a:t>is possible (and fun!)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2AE56E-C33F-4E3E-8B06-66B3CA206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45" y="1238596"/>
            <a:ext cx="7775510" cy="5183674"/>
          </a:xfrm>
        </p:spPr>
      </p:pic>
    </p:spTree>
    <p:extLst>
      <p:ext uri="{BB962C8B-B14F-4D97-AF65-F5344CB8AC3E}">
        <p14:creationId xmlns:p14="http://schemas.microsoft.com/office/powerpoint/2010/main" val="304301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411"/>
            <a:ext cx="10515600" cy="1680656"/>
          </a:xfrm>
        </p:spPr>
        <p:txBody>
          <a:bodyPr>
            <a:normAutofit fontScale="90000"/>
          </a:bodyPr>
          <a:lstStyle/>
          <a:p>
            <a:r>
              <a:rPr lang="en-US" dirty="0"/>
              <a:t>You can use ORM without knowing SQL. </a:t>
            </a:r>
            <a:br>
              <a:rPr lang="pl-PL" dirty="0"/>
            </a:br>
            <a:r>
              <a:rPr lang="en-US" dirty="0"/>
              <a:t>And you can drive a car without license.</a:t>
            </a:r>
            <a:br>
              <a:rPr lang="pl-PL" dirty="0"/>
            </a:br>
            <a:r>
              <a:rPr lang="en-US" dirty="0"/>
              <a:t>It </a:t>
            </a:r>
            <a:r>
              <a:rPr lang="en-US" b="1" dirty="0"/>
              <a:t>doesn’t mean you should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F26CA-B488-4BDD-8F7F-C870C753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86" y="2062067"/>
            <a:ext cx="6226628" cy="4669972"/>
          </a:xfrm>
        </p:spPr>
      </p:pic>
    </p:spTree>
    <p:extLst>
      <p:ext uri="{BB962C8B-B14F-4D97-AF65-F5344CB8AC3E}">
        <p14:creationId xmlns:p14="http://schemas.microsoft.com/office/powerpoint/2010/main" val="26581295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497"/>
            <a:ext cx="10515600" cy="873471"/>
          </a:xfrm>
        </p:spPr>
        <p:txBody>
          <a:bodyPr>
            <a:normAutofit fontScale="90000"/>
          </a:bodyPr>
          <a:lstStyle/>
          <a:p>
            <a:r>
              <a:rPr lang="en-US" dirty="0"/>
              <a:t>You </a:t>
            </a:r>
            <a:r>
              <a:rPr lang="en-US" b="1" dirty="0"/>
              <a:t>don’t have time </a:t>
            </a:r>
            <a:r>
              <a:rPr lang="en-US" dirty="0"/>
              <a:t>to care about performance of complex queries?</a:t>
            </a:r>
            <a:endParaRPr lang="pl-P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ED47D7-4494-4B10-A281-9864CBD02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312" y="1420812"/>
            <a:ext cx="7147376" cy="401637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8C2835-4240-4100-B528-64378E01A0F6}"/>
              </a:ext>
            </a:extLst>
          </p:cNvPr>
          <p:cNvSpPr txBox="1">
            <a:spLocks/>
          </p:cNvSpPr>
          <p:nvPr/>
        </p:nvSpPr>
        <p:spPr>
          <a:xfrm>
            <a:off x="838200" y="5571032"/>
            <a:ext cx="10515600" cy="873471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Will you find time when </a:t>
            </a:r>
            <a:r>
              <a:rPr lang="en-US" b="1" dirty="0"/>
              <a:t>production</a:t>
            </a:r>
            <a:r>
              <a:rPr lang="en-US" dirty="0"/>
              <a:t> database will grow and just start </a:t>
            </a:r>
            <a:r>
              <a:rPr lang="pl-PL" dirty="0"/>
              <a:t>causing problems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85975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088"/>
            <a:ext cx="10515600" cy="1531366"/>
          </a:xfrm>
        </p:spPr>
        <p:txBody>
          <a:bodyPr>
            <a:noAutofit/>
          </a:bodyPr>
          <a:lstStyle/>
          <a:p>
            <a:r>
              <a:rPr lang="en-US" sz="3600" b="1" dirty="0"/>
              <a:t>ALWAYS use parameters</a:t>
            </a:r>
            <a:r>
              <a:rPr lang="en-US" sz="3600" dirty="0"/>
              <a:t> </a:t>
            </a:r>
            <a:r>
              <a:rPr lang="pl-PL" sz="3600" dirty="0"/>
              <a:t>in raw SQL </a:t>
            </a:r>
            <a:r>
              <a:rPr lang="en-US" sz="3600" dirty="0"/>
              <a:t>instead of putting strings together</a:t>
            </a:r>
            <a:r>
              <a:rPr lang="pl-PL" sz="3600" dirty="0"/>
              <a:t>! </a:t>
            </a:r>
            <a:br>
              <a:rPr lang="pl-PL" sz="3600" dirty="0"/>
            </a:br>
            <a:r>
              <a:rPr lang="pl-PL" sz="3600" dirty="0"/>
              <a:t>Ever heard about</a:t>
            </a:r>
            <a:r>
              <a:rPr lang="en-US" sz="3600" dirty="0"/>
              <a:t> </a:t>
            </a:r>
            <a:r>
              <a:rPr lang="en-US" sz="3600" b="1" dirty="0"/>
              <a:t>SQL Injection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E58DCD-1975-4014-9FCA-444C4D73D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41" y="2034074"/>
            <a:ext cx="8189318" cy="4602226"/>
          </a:xfrm>
        </p:spPr>
      </p:pic>
    </p:spTree>
    <p:extLst>
      <p:ext uri="{BB962C8B-B14F-4D97-AF65-F5344CB8AC3E}">
        <p14:creationId xmlns:p14="http://schemas.microsoft.com/office/powerpoint/2010/main" val="847359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Should you dive into SQL?</a:t>
            </a:r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09F3CF-5900-4918-940D-0F71B14BF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67" y="1237153"/>
            <a:ext cx="6577266" cy="5132996"/>
          </a:xfrm>
        </p:spPr>
      </p:pic>
    </p:spTree>
    <p:extLst>
      <p:ext uri="{BB962C8B-B14F-4D97-AF65-F5344CB8AC3E}">
        <p14:creationId xmlns:p14="http://schemas.microsoft.com/office/powerpoint/2010/main" val="1820495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E4BD-4217-41FB-A1EB-FB2745F4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should you dive into SQL?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9132-8EFB-433D-89FB-06126208B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en-US" dirty="0">
                <a:latin typeface="+mn-lt"/>
              </a:rPr>
              <a:t>You will understand it and use it to </a:t>
            </a:r>
            <a:r>
              <a:rPr lang="en-US" b="1" dirty="0">
                <a:latin typeface="+mn-lt"/>
              </a:rPr>
              <a:t>write better queries </a:t>
            </a:r>
            <a:r>
              <a:rPr lang="en-US" dirty="0">
                <a:latin typeface="+mn-lt"/>
              </a:rPr>
              <a:t>even against ORMs</a:t>
            </a:r>
          </a:p>
          <a:p>
            <a:r>
              <a:rPr lang="en-US" dirty="0">
                <a:latin typeface="+mn-lt"/>
              </a:rPr>
              <a:t>You will be able to </a:t>
            </a:r>
            <a:r>
              <a:rPr lang="en-US" b="1" dirty="0">
                <a:latin typeface="+mn-lt"/>
              </a:rPr>
              <a:t>identify possible performance bottlenecks</a:t>
            </a:r>
          </a:p>
          <a:p>
            <a:r>
              <a:rPr lang="en-US" dirty="0">
                <a:latin typeface="+mn-lt"/>
              </a:rPr>
              <a:t>You will know when to use chainsaw and when to use scalpel</a:t>
            </a:r>
          </a:p>
          <a:p>
            <a:r>
              <a:rPr lang="en-US" dirty="0">
                <a:latin typeface="+mn-lt"/>
              </a:rPr>
              <a:t>It’s a </a:t>
            </a:r>
            <a:r>
              <a:rPr lang="en-US" b="1" dirty="0">
                <a:latin typeface="+mn-lt"/>
              </a:rPr>
              <a:t>brave new world</a:t>
            </a:r>
            <a:r>
              <a:rPr lang="en-US" dirty="0">
                <a:latin typeface="+mn-lt"/>
              </a:rPr>
              <a:t> out there!</a:t>
            </a:r>
          </a:p>
        </p:txBody>
      </p:sp>
    </p:spTree>
    <p:extLst>
      <p:ext uri="{BB962C8B-B14F-4D97-AF65-F5344CB8AC3E}">
        <p14:creationId xmlns:p14="http://schemas.microsoft.com/office/powerpoint/2010/main" val="70210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ryniewski.NET">
      <a:dk1>
        <a:sysClr val="windowText" lastClr="000000"/>
      </a:dk1>
      <a:lt1>
        <a:sysClr val="window" lastClr="FFFFFF"/>
      </a:lt1>
      <a:dk2>
        <a:srgbClr val="4472C4"/>
      </a:dk2>
      <a:lt2>
        <a:srgbClr val="E7E6E6"/>
      </a:lt2>
      <a:accent1>
        <a:srgbClr val="48A1FA"/>
      </a:accent1>
      <a:accent2>
        <a:srgbClr val="C55A11"/>
      </a:accent2>
      <a:accent3>
        <a:srgbClr val="85C0F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Props1.xml><?xml version="1.0" encoding="utf-8"?>
<ds:datastoreItem xmlns:ds="http://schemas.openxmlformats.org/officeDocument/2006/customXml" ds:itemID="{0C53C850-E501-48E1-B1C0-FB97A011FB7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8672</TotalTime>
  <Words>3247</Words>
  <Application>Microsoft Office PowerPoint</Application>
  <PresentationFormat>Widescreen</PresentationFormat>
  <Paragraphs>435</Paragraphs>
  <Slides>105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Consolas</vt:lpstr>
      <vt:lpstr>Segoe UI Semibold</vt:lpstr>
      <vt:lpstr>Office Theme</vt:lpstr>
      <vt:lpstr>PowerPoint Presentation</vt:lpstr>
      <vt:lpstr>ORM - The tip of an iceberg</vt:lpstr>
      <vt:lpstr>Processing 10 million sales</vt:lpstr>
      <vt:lpstr>Processing 10 million sales</vt:lpstr>
      <vt:lpstr>Processing 10 million sales – generating</vt:lpstr>
      <vt:lpstr>Processing 10 million sales – processing</vt:lpstr>
      <vt:lpstr>Processing 10 million sales – in memory</vt:lpstr>
      <vt:lpstr>Processing 10 million sales – table</vt:lpstr>
      <vt:lpstr>Processing 10 million sales – fetching entire table</vt:lpstr>
      <vt:lpstr>Processing 10 million sales – fetched entire table</vt:lpstr>
      <vt:lpstr>Processing 10 million sales – AsNoTracking()</vt:lpstr>
      <vt:lpstr>Processing 10 million sales – AsNoTracking()</vt:lpstr>
      <vt:lpstr>Processing 10 million sales – filtering on DB side</vt:lpstr>
      <vt:lpstr>Processing 10 million sales – Where on DB side</vt:lpstr>
      <vt:lpstr>Processing 10 million sales – just columns we need</vt:lpstr>
      <vt:lpstr>Processing 10 million sales – just columns we need</vt:lpstr>
      <vt:lpstr>Processing 10 million sales – aggregating in DB</vt:lpstr>
      <vt:lpstr>NotSupportedException!</vt:lpstr>
      <vt:lpstr>Processing 10 million sales – raw SQL</vt:lpstr>
      <vt:lpstr>Processing 10 million sales – raw SQL</vt:lpstr>
      <vt:lpstr>Processing 10 million sales – add persisted computed column</vt:lpstr>
      <vt:lpstr>Processing 10 million sales – add index</vt:lpstr>
      <vt:lpstr>Processing 10 million sales – after optimizations</vt:lpstr>
      <vt:lpstr>Can we go faster?</vt:lpstr>
      <vt:lpstr>Processing 10 million sales – creating view</vt:lpstr>
      <vt:lpstr>Processing 10 million sales – indexing view</vt:lpstr>
      <vt:lpstr>Processing 10 million sales – indexed views result</vt:lpstr>
      <vt:lpstr>Processing 10 million sales – indexed views result</vt:lpstr>
      <vt:lpstr>Beautiful lies</vt:lpstr>
      <vt:lpstr>Rafał Hryniewski</vt:lpstr>
      <vt:lpstr>PowerPoint Presentation</vt:lpstr>
      <vt:lpstr>PowerPoint Presentation</vt:lpstr>
      <vt:lpstr>PowerPoint Presentation</vt:lpstr>
      <vt:lpstr>ORM - The tip of an iceberg</vt:lpstr>
      <vt:lpstr>Agenda</vt:lpstr>
      <vt:lpstr>Glossary</vt:lpstr>
      <vt:lpstr>PowerPoint Presentation</vt:lpstr>
      <vt:lpstr>Why we’re using ORMs?</vt:lpstr>
      <vt:lpstr>You don’t even need to know SQL!</vt:lpstr>
      <vt:lpstr>Short Summary</vt:lpstr>
      <vt:lpstr>Why we’re using ORMs (seriously)?</vt:lpstr>
      <vt:lpstr>When should we consider other options?</vt:lpstr>
      <vt:lpstr>So, ORMs are bad?</vt:lpstr>
      <vt:lpstr>Sometimes you need a chainsaw, sometimes you need a scalpel</vt:lpstr>
      <vt:lpstr>PowerPoint Presentation</vt:lpstr>
      <vt:lpstr>Dynamic data masking</vt:lpstr>
      <vt:lpstr>Data we could want to mask</vt:lpstr>
      <vt:lpstr>PowerPoint Presentation</vt:lpstr>
      <vt:lpstr>When to use Dynamic Data Masking?</vt:lpstr>
      <vt:lpstr>Creating column with DDM</vt:lpstr>
      <vt:lpstr>Masking types</vt:lpstr>
      <vt:lpstr>Masked/Unmasked</vt:lpstr>
      <vt:lpstr>Granting/Revoking UNMASK permission to user</vt:lpstr>
      <vt:lpstr>Querying masked data</vt:lpstr>
      <vt:lpstr>How to use DDM in Entity Framework?</vt:lpstr>
      <vt:lpstr>All access depends on user you’re providing in connection string!</vt:lpstr>
      <vt:lpstr>Row Level Security</vt:lpstr>
      <vt:lpstr>Row Level Security</vt:lpstr>
      <vt:lpstr>Row Level Security – when to use?</vt:lpstr>
      <vt:lpstr>Row Level Security – how to?</vt:lpstr>
      <vt:lpstr>Row Level Security – identify column</vt:lpstr>
      <vt:lpstr>Row Level Security – create function</vt:lpstr>
      <vt:lpstr>Row Level Security– attach security policy</vt:lpstr>
      <vt:lpstr>Row Level Security – querying</vt:lpstr>
      <vt:lpstr>RLS in Entity Framework – setting session in ctor</vt:lpstr>
      <vt:lpstr>RLS in EF – setting session on connection state change</vt:lpstr>
      <vt:lpstr>Temporal Tables</vt:lpstr>
      <vt:lpstr>Temporal Tables</vt:lpstr>
      <vt:lpstr>Temporal Tables – when to use?</vt:lpstr>
      <vt:lpstr>Temporal Tables – creating table in SQL</vt:lpstr>
      <vt:lpstr>Temporal Tables – creating table in SQL</vt:lpstr>
      <vt:lpstr>Temporal Tables – Versioned and History Tables</vt:lpstr>
      <vt:lpstr>Temporal Tables – Versioned Table (Current State)</vt:lpstr>
      <vt:lpstr>Temporal Tables – History Table</vt:lpstr>
      <vt:lpstr>Temporal tables – state for specific point of time </vt:lpstr>
      <vt:lpstr>Temporal tables – changes over time range</vt:lpstr>
      <vt:lpstr>Temporal tables – aggregation on historical data</vt:lpstr>
      <vt:lpstr>How to apply this magic in ORM?</vt:lpstr>
      <vt:lpstr>You don’t!</vt:lpstr>
      <vt:lpstr>Unless you really must. Then:</vt:lpstr>
      <vt:lpstr>Temporal Tables – tips</vt:lpstr>
      <vt:lpstr>Best tool for working with SQL which you won’t see in Visual Studio?</vt:lpstr>
      <vt:lpstr>Execution Plans</vt:lpstr>
      <vt:lpstr>Execution Plans – Interpretting operations and finding problems</vt:lpstr>
      <vt:lpstr>Execution Plans – Fixing problems</vt:lpstr>
      <vt:lpstr>Voila!</vt:lpstr>
      <vt:lpstr>Notable Mentions – JSON Support (2016+)</vt:lpstr>
      <vt:lpstr>Notable Mentions – Graph Databases (2017+)</vt:lpstr>
      <vt:lpstr>Notable Mentions – Other stuff that you could’ve missed</vt:lpstr>
      <vt:lpstr>ORM = Faster Development and Limited Options</vt:lpstr>
      <vt:lpstr>Don’t think in object oriented way while working with database</vt:lpstr>
      <vt:lpstr>Most of advanced DB features can be exposed via views, procedures and functions...</vt:lpstr>
      <vt:lpstr>Sometimes it’s easier to write raw SQL than use ORM for the same effect</vt:lpstr>
      <vt:lpstr>Programming in SQL is possible (and fun!)</vt:lpstr>
      <vt:lpstr>You can use ORM without knowing SQL.  And you can drive a car without license. It doesn’t mean you should!</vt:lpstr>
      <vt:lpstr>You don’t have time to care about performance of complex queries?</vt:lpstr>
      <vt:lpstr>ALWAYS use parameters in raw SQL instead of putting strings together!  Ever heard about SQL Injection</vt:lpstr>
      <vt:lpstr>Should you dive into SQL?</vt:lpstr>
      <vt:lpstr>Why should you dive into SQL?</vt:lpstr>
      <vt:lpstr>Should I stop using ORMs?</vt:lpstr>
      <vt:lpstr>Why shouldn’t I stop using ORMs?</vt:lpstr>
      <vt:lpstr>Resources (from easiest)</vt:lpstr>
      <vt:lpstr>Samples and more details on my blog</vt:lpstr>
      <vt:lpstr>Questions?</vt:lpstr>
      <vt:lpstr>Ask me anything, grab a sticker and try it yourself!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Rafal Hryniewski</dc:creator>
  <cp:lastModifiedBy>Rafał Hryniewski</cp:lastModifiedBy>
  <cp:revision>343</cp:revision>
  <dcterms:created xsi:type="dcterms:W3CDTF">2017-09-09T12:53:54Z</dcterms:created>
  <dcterms:modified xsi:type="dcterms:W3CDTF">2018-06-06T15:58:45Z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https://d.docs.live.net/05145cdfe1b7e5af/Documents/Talks/ORM/ORM.pptx</vt:lpwstr>
  </property>
</Properties>
</file>